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60" r:id="rId1"/>
    <p:sldMasterId id="2147484332" r:id="rId2"/>
    <p:sldMasterId id="2147484344" r:id="rId3"/>
  </p:sldMasterIdLst>
  <p:notesMasterIdLst>
    <p:notesMasterId r:id="rId43"/>
  </p:notesMasterIdLst>
  <p:sldIdLst>
    <p:sldId id="344" r:id="rId4"/>
    <p:sldId id="379" r:id="rId5"/>
    <p:sldId id="384" r:id="rId6"/>
    <p:sldId id="408" r:id="rId7"/>
    <p:sldId id="407" r:id="rId8"/>
    <p:sldId id="409" r:id="rId9"/>
    <p:sldId id="410" r:id="rId10"/>
    <p:sldId id="380" r:id="rId11"/>
    <p:sldId id="403" r:id="rId12"/>
    <p:sldId id="404" r:id="rId13"/>
    <p:sldId id="381" r:id="rId14"/>
    <p:sldId id="382" r:id="rId15"/>
    <p:sldId id="383" r:id="rId16"/>
    <p:sldId id="588" r:id="rId17"/>
    <p:sldId id="411" r:id="rId18"/>
    <p:sldId id="412" r:id="rId19"/>
    <p:sldId id="413" r:id="rId20"/>
    <p:sldId id="385" r:id="rId21"/>
    <p:sldId id="587" r:id="rId22"/>
    <p:sldId id="361" r:id="rId23"/>
    <p:sldId id="366" r:id="rId24"/>
    <p:sldId id="387" r:id="rId25"/>
    <p:sldId id="388" r:id="rId26"/>
    <p:sldId id="389" r:id="rId27"/>
    <p:sldId id="390" r:id="rId28"/>
    <p:sldId id="391" r:id="rId29"/>
    <p:sldId id="392" r:id="rId30"/>
    <p:sldId id="393" r:id="rId31"/>
    <p:sldId id="368" r:id="rId32"/>
    <p:sldId id="400" r:id="rId33"/>
    <p:sldId id="397" r:id="rId34"/>
    <p:sldId id="405" r:id="rId35"/>
    <p:sldId id="406" r:id="rId36"/>
    <p:sldId id="285" r:id="rId37"/>
    <p:sldId id="294" r:id="rId38"/>
    <p:sldId id="291" r:id="rId39"/>
    <p:sldId id="398" r:id="rId40"/>
    <p:sldId id="313" r:id="rId41"/>
    <p:sldId id="401" r:id="rId4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460" autoAdjust="0"/>
    <p:restoredTop sz="90929"/>
  </p:normalViewPr>
  <p:slideViewPr>
    <p:cSldViewPr>
      <p:cViewPr varScale="1">
        <p:scale>
          <a:sx n="114" d="100"/>
          <a:sy n="114" d="100"/>
        </p:scale>
        <p:origin x="112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FD348E3D-D354-4D6E-B22C-3578512B60DE}" type="datetimeFigureOut">
              <a:rPr lang="es-ES"/>
              <a:pPr>
                <a:defRPr/>
              </a:pPr>
              <a:t>18/04/2019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71D65516-D178-4A64-9141-5C192ECB76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97176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D0F85-AF56-48EF-B549-5CD08A4D21AD}" type="slidenum">
              <a:rPr lang="es-ES" smtClean="0"/>
              <a:pPr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3906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1399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720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370709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178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4131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001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705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984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1353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863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8631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26315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157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568049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4559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7611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4254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3859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7630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4252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1798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white"/>
                </a:solidFill>
              </a:rPr>
              <a:pPr/>
              <a:t>18/04/2019</a:t>
            </a:fld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6183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5963A91-C442-46B9-9B96-C7E34F57D23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63954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ECC8E-4E5F-46D4-ACA1-BFF65D17743B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8193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14C9D7F-753D-4F83-8CD6-B4233FF9BAF0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493680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7055A0E-4A8D-4868-8ECE-6D167B723A2E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9351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3D618C5-48B2-4051-8D33-159E29863517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4534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9E-8C13-490B-8887-4132C72497DB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9102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ECAFA5D-E100-44F0-9F46-09EFD291ED4E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0671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C361E76F-7EDE-444B-A5BC-7B33B5D30BD8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3604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C5B95EF1-9DA3-4D57-B3C6-ABE81B873598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0494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68EAA-5EF9-4FF5-BD06-96DA1A57DAAB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4548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645C9-CE8A-4140-B509-7A8E84502DC4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929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A847CFC-816F-41D0-AAC0-9BF4FEBC753E}" type="datetimeFigureOut">
              <a:rPr lang="es-ES" smtClean="0">
                <a:solidFill>
                  <a:prstClr val="white"/>
                </a:solidFill>
                <a:latin typeface="Century Gothic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18/04/2019</a:t>
            </a:fld>
            <a:endParaRPr lang="es-ES">
              <a:solidFill>
                <a:prstClr val="white"/>
              </a:solidFill>
              <a:latin typeface="Century Gothic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  <a:latin typeface="Century Gothic"/>
            </a:endParaRPr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32FADFE-3B8F-471C-ABF0-DBC7717ECBBC}" type="slidenum">
              <a:rPr lang="es-ES" smtClean="0">
                <a:solidFill>
                  <a:prstClr val="white"/>
                </a:solidFill>
                <a:latin typeface="Century Gothic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6450620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61" r:id="rId1"/>
    <p:sldLayoutId id="2147484262" r:id="rId2"/>
    <p:sldLayoutId id="2147484263" r:id="rId3"/>
    <p:sldLayoutId id="2147484264" r:id="rId4"/>
    <p:sldLayoutId id="2147484265" r:id="rId5"/>
    <p:sldLayoutId id="2147484266" r:id="rId6"/>
    <p:sldLayoutId id="2147484267" r:id="rId7"/>
    <p:sldLayoutId id="2147484268" r:id="rId8"/>
    <p:sldLayoutId id="2147484269" r:id="rId9"/>
    <p:sldLayoutId id="2147484270" r:id="rId10"/>
    <p:sldLayoutId id="21474842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A847CFC-816F-41D0-AAC0-9BF4FEBC753E}" type="datetimeFigureOut">
              <a:rPr lang="es-ES" smtClean="0">
                <a:solidFill>
                  <a:prstClr val="white"/>
                </a:solidFill>
                <a:latin typeface="Century Gothic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18/04/2019</a:t>
            </a:fld>
            <a:endParaRPr lang="es-ES">
              <a:solidFill>
                <a:prstClr val="white"/>
              </a:solidFill>
              <a:latin typeface="Century Gothic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white"/>
              </a:solidFill>
              <a:latin typeface="Century Gothic"/>
            </a:endParaRPr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32FADFE-3B8F-471C-ABF0-DBC7717ECBBC}" type="slidenum">
              <a:rPr lang="es-ES" smtClean="0">
                <a:solidFill>
                  <a:prstClr val="white"/>
                </a:solidFill>
                <a:latin typeface="Century Gothic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0082215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ES">
              <a:solidFill>
                <a:prstClr val="white"/>
              </a:solidFill>
            </a:endParaRPr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3474FAD-526B-4A52-BC32-413B1CFA93CC}" type="slidenum">
              <a:rPr lang="es-ES" smtClean="0">
                <a:solidFill>
                  <a:prstClr val="white"/>
                </a:solidFill>
              </a:rPr>
              <a:pPr/>
              <a:t>‹Nº›</a:t>
            </a:fld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7564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://www.google.es/url?sa=i&amp;rct=j&amp;q=&amp;esrc=s&amp;frm=1&amp;source=images&amp;cd=&amp;cad=rja&amp;uact=8&amp;docid=PVP7DkrEwIZNHM&amp;tbnid=BC0zp2BLUcsHCM:&amp;ved=0CAUQjRw&amp;url=http://www.elperiodico.com/es/noticias/opinion/megaterio-desnudo-1805793&amp;ei=oaRmU62nKsOnO4a6gPgB&amp;bvm=bv.65788261,d.d2k&amp;psig=AFQjCNHEgsxztR-N4GgUXi8it_pJNnJDzg&amp;ust=1399322129765305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786" y="285728"/>
            <a:ext cx="8062912" cy="1970091"/>
          </a:xfrm>
        </p:spPr>
        <p:txBody>
          <a:bodyPr>
            <a:normAutofit fontScale="90000"/>
          </a:bodyPr>
          <a:lstStyle/>
          <a:p>
            <a:pPr marL="484632" indent="0" algn="ctr" eaLnBrk="1" fontAlgn="auto" hangingPunct="1">
              <a:spcAft>
                <a:spcPts val="0"/>
              </a:spcAft>
              <a:defRPr/>
            </a:pPr>
            <a:br>
              <a:rPr lang="es-ES" b="1" dirty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br>
              <a:rPr lang="es-ES" b="1" dirty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es-ES" b="1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THE EDUCATIONAL POWER OF CHESS</a:t>
            </a:r>
            <a:r>
              <a:rPr lang="es-ES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00250" y="6215063"/>
            <a:ext cx="5791200" cy="365125"/>
          </a:xfrm>
        </p:spPr>
        <p:txBody>
          <a:bodyPr/>
          <a:lstStyle/>
          <a:p>
            <a:pPr algn="ctr">
              <a:defRPr/>
            </a:pPr>
            <a:r>
              <a:rPr lang="es-E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LEONTXO GARCÍA</a:t>
            </a:r>
          </a:p>
        </p:txBody>
      </p:sp>
      <p:pic>
        <p:nvPicPr>
          <p:cNvPr id="13316" name="Picture 4" descr="http://blogs.hoy.es/blogfiles/juegos-de-mesa/ajedre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357430"/>
            <a:ext cx="34671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amond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44" y="512204"/>
            <a:ext cx="8130842" cy="6098132"/>
          </a:xfrm>
          <a:effectLst>
            <a:softEdge rad="254000"/>
          </a:effectLst>
        </p:spPr>
      </p:pic>
      <p:sp>
        <p:nvSpPr>
          <p:cNvPr id="5" name="CuadroTexto 4"/>
          <p:cNvSpPr txBox="1"/>
          <p:nvPr/>
        </p:nvSpPr>
        <p:spPr>
          <a:xfrm>
            <a:off x="2869914" y="-72571"/>
            <a:ext cx="4273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err="1">
                <a:solidFill>
                  <a:schemeClr val="bg1"/>
                </a:solidFill>
              </a:rPr>
              <a:t>Remember-Remember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996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399032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br>
              <a:rPr lang="es-ES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br>
              <a:rPr lang="es-ES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Spanish Journal of Psychology, 2012/2016. </a:t>
            </a:r>
            <a:r>
              <a:rPr lang="es-ES" b="1" dirty="0" err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Aciego</a:t>
            </a:r>
            <a:r>
              <a:rPr lang="es-ES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García and </a:t>
            </a:r>
            <a:r>
              <a:rPr lang="es-ES" b="1" dirty="0" err="1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Betancort</a:t>
            </a:r>
            <a:r>
              <a:rPr lang="es-ES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br>
              <a:rPr lang="es-ES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br>
              <a:rPr lang="es-ES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3800" b="1" dirty="0">
                <a:ln w="11430"/>
                <a:solidFill>
                  <a:schemeClr val="tx1"/>
                </a:solidFill>
                <a:effectLst/>
              </a:rPr>
              <a:t>Universidad de La Laguna, </a:t>
            </a:r>
            <a:br>
              <a:rPr lang="es-ES" sz="3800" b="1" dirty="0">
                <a:ln w="11430"/>
                <a:solidFill>
                  <a:schemeClr val="tx1"/>
                </a:solidFill>
                <a:effectLst/>
              </a:rPr>
            </a:br>
            <a:r>
              <a:rPr lang="es-ES" sz="3800" b="1" dirty="0">
                <a:ln w="11430"/>
                <a:solidFill>
                  <a:schemeClr val="tx1"/>
                </a:solidFill>
                <a:effectLst/>
              </a:rPr>
              <a:t>Tenerife, España.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043608" y="3789040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170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chess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players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ü"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football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basketball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players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errar llave"/>
          <p:cNvSpPr/>
          <p:nvPr/>
        </p:nvSpPr>
        <p:spPr>
          <a:xfrm>
            <a:off x="5724128" y="3717032"/>
            <a:ext cx="432048" cy="1296144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228184" y="3861048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Boys</a:t>
            </a:r>
            <a:r>
              <a:rPr lang="es-ES" dirty="0"/>
              <a:t> and </a:t>
            </a:r>
            <a:r>
              <a:rPr lang="es-ES" dirty="0" err="1"/>
              <a:t>girls</a:t>
            </a:r>
            <a:r>
              <a:rPr lang="es-ES" dirty="0"/>
              <a:t>, </a:t>
            </a:r>
          </a:p>
          <a:p>
            <a:r>
              <a:rPr lang="es-ES" dirty="0"/>
              <a:t>6 -16 </a:t>
            </a:r>
            <a:r>
              <a:rPr lang="es-ES" dirty="0" err="1"/>
              <a:t>years</a:t>
            </a:r>
            <a:r>
              <a:rPr lang="es-ES" dirty="0"/>
              <a:t> </a:t>
            </a:r>
            <a:r>
              <a:rPr lang="es-ES" dirty="0" err="1"/>
              <a:t>old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691680" y="5445224"/>
            <a:ext cx="6624736" cy="120032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Educational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Chess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students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get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better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results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both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cognitive AND EMOTIONAL INTELLIGENCE</a:t>
            </a:r>
          </a:p>
        </p:txBody>
      </p:sp>
    </p:spTree>
    <p:extLst>
      <p:ext uri="{BB962C8B-B14F-4D97-AF65-F5344CB8AC3E}">
        <p14:creationId xmlns:p14="http://schemas.microsoft.com/office/powerpoint/2010/main" val="1512729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 VERY EFFICIENT APPROACH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s-E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TRANSVERSAL: </a:t>
            </a:r>
            <a:r>
              <a:rPr lang="es-ES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Emotional</a:t>
            </a:r>
            <a:r>
              <a:rPr lang="es-E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Intelligence</a:t>
            </a:r>
            <a:endParaRPr lang="es-ES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INTERDISCIPLINARY</a:t>
            </a:r>
          </a:p>
          <a:p>
            <a:r>
              <a:rPr lang="es-ES" dirty="0"/>
              <a:t>-</a:t>
            </a:r>
            <a:r>
              <a:rPr lang="es-ES" dirty="0" err="1"/>
              <a:t>Maths</a:t>
            </a:r>
            <a:endParaRPr lang="es-ES" dirty="0"/>
          </a:p>
          <a:p>
            <a:r>
              <a:rPr lang="es-ES" dirty="0"/>
              <a:t>-</a:t>
            </a:r>
            <a:r>
              <a:rPr lang="es-ES" dirty="0" err="1"/>
              <a:t>Language</a:t>
            </a:r>
            <a:r>
              <a:rPr lang="es-ES" dirty="0"/>
              <a:t>/Reading</a:t>
            </a:r>
          </a:p>
          <a:p>
            <a:r>
              <a:rPr lang="es-ES" dirty="0"/>
              <a:t>-</a:t>
            </a:r>
            <a:r>
              <a:rPr lang="es-ES" dirty="0" err="1"/>
              <a:t>History</a:t>
            </a:r>
            <a:endParaRPr lang="es-ES" dirty="0"/>
          </a:p>
          <a:p>
            <a:r>
              <a:rPr lang="es-ES" dirty="0"/>
              <a:t>-English (</a:t>
            </a:r>
            <a:r>
              <a:rPr lang="es-ES" dirty="0" err="1"/>
              <a:t>Foreign</a:t>
            </a:r>
            <a:r>
              <a:rPr lang="es-ES" dirty="0"/>
              <a:t> </a:t>
            </a:r>
            <a:r>
              <a:rPr lang="es-ES" dirty="0" err="1"/>
              <a:t>Language</a:t>
            </a:r>
            <a:r>
              <a:rPr lang="es-ES" dirty="0"/>
              <a:t>)</a:t>
            </a:r>
          </a:p>
          <a:p>
            <a:r>
              <a:rPr lang="es-ES" dirty="0"/>
              <a:t>-…</a:t>
            </a:r>
          </a:p>
        </p:txBody>
      </p:sp>
    </p:spTree>
    <p:extLst>
      <p:ext uri="{BB962C8B-B14F-4D97-AF65-F5344CB8AC3E}">
        <p14:creationId xmlns:p14="http://schemas.microsoft.com/office/powerpoint/2010/main" val="1774627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u="sng" dirty="0">
                <a:solidFill>
                  <a:srgbClr val="FF0000"/>
                </a:solidFill>
              </a:rPr>
              <a:t>VERY STRONG CONNECTION:</a:t>
            </a:r>
            <a:br>
              <a:rPr lang="es-ES" b="1" u="sng" dirty="0">
                <a:solidFill>
                  <a:srgbClr val="FF0000"/>
                </a:solidFill>
              </a:rPr>
            </a:br>
            <a:r>
              <a:rPr lang="es-ES" b="1" u="sng" dirty="0">
                <a:solidFill>
                  <a:srgbClr val="FF0000"/>
                </a:solidFill>
              </a:rPr>
              <a:t>SCHOLASTIC-COMPETITION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s-E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100% STUDENTS: BASIC KNOWLEDGE</a:t>
            </a:r>
          </a:p>
          <a:p>
            <a:pPr algn="ctr"/>
            <a:r>
              <a:rPr lang="es-E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DRAMATIC INCREASE:</a:t>
            </a:r>
          </a:p>
          <a:p>
            <a:r>
              <a:rPr lang="es-ES" dirty="0"/>
              <a:t>-EXTRA-CURRICULAR CHESS CLASSES</a:t>
            </a:r>
          </a:p>
          <a:p>
            <a:r>
              <a:rPr lang="es-ES" dirty="0"/>
              <a:t>-CLUB MEMBERS</a:t>
            </a:r>
          </a:p>
          <a:p>
            <a:r>
              <a:rPr lang="es-ES" dirty="0"/>
              <a:t>-FEDERATION REGISTERED PLAYERS</a:t>
            </a:r>
          </a:p>
          <a:p>
            <a:r>
              <a:rPr lang="es-ES" dirty="0"/>
              <a:t>-EASIER SPONSORHIP AND SUPPORT</a:t>
            </a:r>
          </a:p>
          <a:p>
            <a:r>
              <a:rPr lang="es-ES" dirty="0"/>
              <a:t>-…</a:t>
            </a:r>
          </a:p>
        </p:txBody>
      </p:sp>
    </p:spTree>
    <p:extLst>
      <p:ext uri="{BB962C8B-B14F-4D97-AF65-F5344CB8AC3E}">
        <p14:creationId xmlns:p14="http://schemas.microsoft.com/office/powerpoint/2010/main" val="453197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698" y="1628800"/>
            <a:ext cx="4453734" cy="445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8" name="17 Conector recto"/>
          <p:cNvCxnSpPr>
            <a:endCxn id="5" idx="0"/>
          </p:cNvCxnSpPr>
          <p:nvPr/>
        </p:nvCxnSpPr>
        <p:spPr>
          <a:xfrm flipV="1">
            <a:off x="6211653" y="1628800"/>
            <a:ext cx="21912" cy="44528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1 Título"/>
          <p:cNvSpPr>
            <a:spLocks noGrp="1"/>
          </p:cNvSpPr>
          <p:nvPr>
            <p:ph type="title"/>
          </p:nvPr>
        </p:nvSpPr>
        <p:spPr>
          <a:xfrm>
            <a:off x="539750" y="621134"/>
            <a:ext cx="7993064" cy="57561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s-AR" sz="2800" i="1" dirty="0" err="1">
                <a:solidFill>
                  <a:srgbClr val="FF0000"/>
                </a:solidFill>
              </a:rPr>
              <a:t>Is</a:t>
            </a:r>
            <a:r>
              <a:rPr lang="es-AR" sz="2800" i="1" dirty="0">
                <a:solidFill>
                  <a:srgbClr val="FF0000"/>
                </a:solidFill>
              </a:rPr>
              <a:t> </a:t>
            </a:r>
            <a:r>
              <a:rPr lang="es-AR" sz="2800" i="1" dirty="0" err="1">
                <a:solidFill>
                  <a:srgbClr val="FF0000"/>
                </a:solidFill>
              </a:rPr>
              <a:t>the</a:t>
            </a:r>
            <a:r>
              <a:rPr lang="es-AR" sz="2800" i="1" dirty="0">
                <a:solidFill>
                  <a:srgbClr val="FF0000"/>
                </a:solidFill>
              </a:rPr>
              <a:t> </a:t>
            </a:r>
            <a:r>
              <a:rPr lang="es-AR" sz="2800" i="1" dirty="0" err="1">
                <a:solidFill>
                  <a:srgbClr val="FF0000"/>
                </a:solidFill>
              </a:rPr>
              <a:t>chess</a:t>
            </a:r>
            <a:r>
              <a:rPr lang="es-AR" sz="2800" i="1" dirty="0">
                <a:solidFill>
                  <a:srgbClr val="FF0000"/>
                </a:solidFill>
              </a:rPr>
              <a:t> </a:t>
            </a:r>
            <a:r>
              <a:rPr lang="es-AR" sz="2800" i="1" dirty="0" err="1">
                <a:solidFill>
                  <a:srgbClr val="FF0000"/>
                </a:solidFill>
              </a:rPr>
              <a:t>board</a:t>
            </a:r>
            <a:r>
              <a:rPr lang="es-AR" sz="2800" i="1" dirty="0">
                <a:solidFill>
                  <a:srgbClr val="FF0000"/>
                </a:solidFill>
              </a:rPr>
              <a:t> </a:t>
            </a:r>
            <a:r>
              <a:rPr lang="es-AR" sz="2800" i="1" dirty="0" err="1">
                <a:solidFill>
                  <a:srgbClr val="FF0000"/>
                </a:solidFill>
              </a:rPr>
              <a:t>simmetrical</a:t>
            </a:r>
            <a:r>
              <a:rPr lang="es-AR" sz="2800" i="1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29" name="1 Título"/>
          <p:cNvSpPr txBox="1">
            <a:spLocks/>
          </p:cNvSpPr>
          <p:nvPr/>
        </p:nvSpPr>
        <p:spPr bwMode="auto">
          <a:xfrm>
            <a:off x="539552" y="1772816"/>
            <a:ext cx="2520280" cy="648072"/>
          </a:xfrm>
          <a:prstGeom prst="rect">
            <a:avLst/>
          </a:prstGeom>
          <a:solidFill>
            <a:srgbClr val="FF0000"/>
          </a:solidFill>
          <a:ln/>
          <a:ex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AR" sz="2000" i="1" dirty="0" err="1">
                <a:solidFill>
                  <a:schemeClr val="bg1"/>
                </a:solidFill>
              </a:rPr>
              <a:t>Depending</a:t>
            </a:r>
            <a:r>
              <a:rPr lang="es-AR" sz="2000" i="1" dirty="0">
                <a:solidFill>
                  <a:schemeClr val="bg1"/>
                </a:solidFill>
              </a:rPr>
              <a:t> </a:t>
            </a:r>
            <a:r>
              <a:rPr lang="es-AR" sz="2000" i="1" dirty="0" err="1">
                <a:solidFill>
                  <a:schemeClr val="bg1"/>
                </a:solidFill>
              </a:rPr>
              <a:t>on</a:t>
            </a:r>
            <a:r>
              <a:rPr lang="es-AR" sz="2000" i="1" dirty="0">
                <a:solidFill>
                  <a:schemeClr val="bg1"/>
                </a:solidFill>
              </a:rPr>
              <a:t> </a:t>
            </a:r>
            <a:r>
              <a:rPr lang="es-AR" sz="2000" i="1" dirty="0" err="1">
                <a:solidFill>
                  <a:schemeClr val="bg1"/>
                </a:solidFill>
              </a:rPr>
              <a:t>the</a:t>
            </a:r>
            <a:r>
              <a:rPr lang="es-AR" sz="2000" i="1" dirty="0">
                <a:solidFill>
                  <a:schemeClr val="bg1"/>
                </a:solidFill>
              </a:rPr>
              <a:t> axis</a:t>
            </a:r>
          </a:p>
        </p:txBody>
      </p:sp>
      <p:grpSp>
        <p:nvGrpSpPr>
          <p:cNvPr id="2" name="18 Grupo"/>
          <p:cNvGrpSpPr/>
          <p:nvPr/>
        </p:nvGrpSpPr>
        <p:grpSpPr>
          <a:xfrm>
            <a:off x="539552" y="1820315"/>
            <a:ext cx="7747571" cy="1824709"/>
            <a:chOff x="539552" y="1820315"/>
            <a:chExt cx="7747571" cy="1824709"/>
          </a:xfrm>
        </p:grpSpPr>
        <p:grpSp>
          <p:nvGrpSpPr>
            <p:cNvPr id="3" name="1 Grupo"/>
            <p:cNvGrpSpPr/>
            <p:nvPr/>
          </p:nvGrpSpPr>
          <p:grpSpPr>
            <a:xfrm>
              <a:off x="4204404" y="1820315"/>
              <a:ext cx="4082719" cy="259951"/>
              <a:chOff x="2476212" y="1882944"/>
              <a:chExt cx="4082719" cy="259951"/>
            </a:xfrm>
          </p:grpSpPr>
          <p:sp>
            <p:nvSpPr>
              <p:cNvPr id="22" name="21 Conector"/>
              <p:cNvSpPr/>
              <p:nvPr/>
            </p:nvSpPr>
            <p:spPr>
              <a:xfrm>
                <a:off x="2476212" y="1911229"/>
                <a:ext cx="209521" cy="231666"/>
              </a:xfrm>
              <a:prstGeom prst="flowChartConnector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sp>
            <p:nvSpPr>
              <p:cNvPr id="23" name="22 Conector"/>
              <p:cNvSpPr/>
              <p:nvPr/>
            </p:nvSpPr>
            <p:spPr>
              <a:xfrm rot="5400000">
                <a:off x="6338337" y="1871872"/>
                <a:ext cx="209521" cy="231666"/>
              </a:xfrm>
              <a:prstGeom prst="flowChartConnector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</p:grpSp>
        <p:sp>
          <p:nvSpPr>
            <p:cNvPr id="33" name="1 Título"/>
            <p:cNvSpPr txBox="1">
              <a:spLocks/>
            </p:cNvSpPr>
            <p:nvPr/>
          </p:nvSpPr>
          <p:spPr bwMode="auto">
            <a:xfrm>
              <a:off x="539552" y="2708920"/>
              <a:ext cx="2520280" cy="936104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4572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9144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13716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18288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s-AR" sz="2000" i="1" dirty="0">
                  <a:solidFill>
                    <a:srgbClr val="002060"/>
                  </a:solidFill>
                </a:rPr>
                <a:t>Vertical axis: </a:t>
              </a:r>
            </a:p>
            <a:p>
              <a:pPr algn="ctr"/>
              <a:r>
                <a:rPr lang="es-AR" sz="2000" b="1" i="1" dirty="0">
                  <a:solidFill>
                    <a:srgbClr val="002060"/>
                  </a:solidFill>
                </a:rPr>
                <a:t>NO</a:t>
              </a:r>
              <a:endParaRPr lang="es-AR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34" name="1 Título"/>
          <p:cNvSpPr txBox="1">
            <a:spLocks/>
          </p:cNvSpPr>
          <p:nvPr/>
        </p:nvSpPr>
        <p:spPr bwMode="auto">
          <a:xfrm>
            <a:off x="533290" y="5373216"/>
            <a:ext cx="2520280" cy="648072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AR" sz="2000" i="1" dirty="0" err="1">
                <a:solidFill>
                  <a:srgbClr val="002060"/>
                </a:solidFill>
              </a:rPr>
              <a:t>Different</a:t>
            </a:r>
            <a:r>
              <a:rPr lang="es-AR" sz="2000" i="1" dirty="0">
                <a:solidFill>
                  <a:srgbClr val="002060"/>
                </a:solidFill>
              </a:rPr>
              <a:t> color </a:t>
            </a:r>
            <a:r>
              <a:rPr lang="es-AR" sz="2000" i="1" dirty="0" err="1">
                <a:solidFill>
                  <a:srgbClr val="002060"/>
                </a:solidFill>
              </a:rPr>
              <a:t>corners</a:t>
            </a:r>
            <a:endParaRPr lang="es-AR" sz="2000" i="1" dirty="0">
              <a:solidFill>
                <a:srgbClr val="002060"/>
              </a:solidFill>
            </a:endParaRPr>
          </a:p>
        </p:txBody>
      </p:sp>
      <p:grpSp>
        <p:nvGrpSpPr>
          <p:cNvPr id="4" name="19 Grupo"/>
          <p:cNvGrpSpPr/>
          <p:nvPr/>
        </p:nvGrpSpPr>
        <p:grpSpPr>
          <a:xfrm>
            <a:off x="539552" y="3870427"/>
            <a:ext cx="7920880" cy="2031866"/>
            <a:chOff x="539552" y="3870427"/>
            <a:chExt cx="7920880" cy="2031866"/>
          </a:xfrm>
        </p:grpSpPr>
        <p:grpSp>
          <p:nvGrpSpPr>
            <p:cNvPr id="6" name="9 Grupo"/>
            <p:cNvGrpSpPr/>
            <p:nvPr/>
          </p:nvGrpSpPr>
          <p:grpSpPr>
            <a:xfrm>
              <a:off x="4006698" y="3870427"/>
              <a:ext cx="4453734" cy="2031866"/>
              <a:chOff x="2278506" y="3933056"/>
              <a:chExt cx="4453734" cy="2031866"/>
            </a:xfrm>
          </p:grpSpPr>
          <p:cxnSp>
            <p:nvCxnSpPr>
              <p:cNvPr id="24" name="23 Conector recto"/>
              <p:cNvCxnSpPr/>
              <p:nvPr/>
            </p:nvCxnSpPr>
            <p:spPr>
              <a:xfrm flipV="1">
                <a:off x="2278506" y="3933056"/>
                <a:ext cx="4453734" cy="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24 Conector"/>
              <p:cNvSpPr/>
              <p:nvPr/>
            </p:nvSpPr>
            <p:spPr>
              <a:xfrm rot="5400000">
                <a:off x="2464764" y="5722184"/>
                <a:ext cx="209521" cy="231666"/>
              </a:xfrm>
              <a:prstGeom prst="flowChartConnector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sp>
            <p:nvSpPr>
              <p:cNvPr id="26" name="25 Conector"/>
              <p:cNvSpPr/>
              <p:nvPr/>
            </p:nvSpPr>
            <p:spPr>
              <a:xfrm>
                <a:off x="6303006" y="5733256"/>
                <a:ext cx="209521" cy="231666"/>
              </a:xfrm>
              <a:prstGeom prst="flowChartConnector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</p:grpSp>
        <p:sp>
          <p:nvSpPr>
            <p:cNvPr id="36" name="1 Título"/>
            <p:cNvSpPr txBox="1">
              <a:spLocks/>
            </p:cNvSpPr>
            <p:nvPr/>
          </p:nvSpPr>
          <p:spPr bwMode="auto">
            <a:xfrm>
              <a:off x="539552" y="4005064"/>
              <a:ext cx="2520280" cy="936104"/>
            </a:xfrm>
            <a:prstGeom prst="rect">
              <a:avLst/>
            </a:prstGeom>
            <a:ln/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4572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9144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13716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18288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s-AR" sz="2000" i="1" dirty="0">
                  <a:solidFill>
                    <a:srgbClr val="002060"/>
                  </a:solidFill>
                </a:rPr>
                <a:t>Horizontal axis: </a:t>
              </a:r>
              <a:r>
                <a:rPr lang="es-AR" sz="2000" b="1" i="1" dirty="0">
                  <a:solidFill>
                    <a:srgbClr val="002060"/>
                  </a:solidFill>
                </a:rPr>
                <a:t>NO</a:t>
              </a:r>
              <a:endParaRPr lang="es-AR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7" name="20 Grupo"/>
          <p:cNvGrpSpPr/>
          <p:nvPr/>
        </p:nvGrpSpPr>
        <p:grpSpPr>
          <a:xfrm>
            <a:off x="5692703" y="1693773"/>
            <a:ext cx="1071011" cy="4327515"/>
            <a:chOff x="3990260" y="1732227"/>
            <a:chExt cx="1071011" cy="4304281"/>
          </a:xfrm>
        </p:grpSpPr>
        <p:grpSp>
          <p:nvGrpSpPr>
            <p:cNvPr id="8" name="29 Grupo"/>
            <p:cNvGrpSpPr/>
            <p:nvPr/>
          </p:nvGrpSpPr>
          <p:grpSpPr>
            <a:xfrm>
              <a:off x="3990260" y="1739226"/>
              <a:ext cx="518950" cy="4272368"/>
              <a:chOff x="4001217" y="1739226"/>
              <a:chExt cx="518950" cy="4272368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01217" y="1739226"/>
                <a:ext cx="518950" cy="5246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" name="Picture 3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26383" y="5572264"/>
                <a:ext cx="468617" cy="439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5245" y="5480691"/>
              <a:ext cx="516026" cy="555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2196" y="1732227"/>
              <a:ext cx="479075" cy="5246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6059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 Grupo"/>
          <p:cNvGrpSpPr/>
          <p:nvPr/>
        </p:nvGrpSpPr>
        <p:grpSpPr>
          <a:xfrm>
            <a:off x="1871556" y="1688995"/>
            <a:ext cx="4841067" cy="4806810"/>
            <a:chOff x="1035754" y="1701676"/>
            <a:chExt cx="4841067" cy="480681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087" y="1701676"/>
              <a:ext cx="4453734" cy="44537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3 Rectángulo"/>
            <p:cNvSpPr>
              <a:spLocks noChangeArrowheads="1"/>
            </p:cNvSpPr>
            <p:nvPr/>
          </p:nvSpPr>
          <p:spPr bwMode="auto">
            <a:xfrm>
              <a:off x="1035754" y="1790156"/>
              <a:ext cx="206375" cy="4247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s-AR" dirty="0"/>
                <a:t>8</a:t>
              </a:r>
            </a:p>
            <a:p>
              <a:endParaRPr lang="es-AR" dirty="0"/>
            </a:p>
            <a:p>
              <a:r>
                <a:rPr lang="es-AR" dirty="0"/>
                <a:t>7</a:t>
              </a:r>
            </a:p>
            <a:p>
              <a:endParaRPr lang="es-AR" dirty="0"/>
            </a:p>
            <a:p>
              <a:r>
                <a:rPr lang="es-AR" dirty="0"/>
                <a:t>6</a:t>
              </a:r>
            </a:p>
            <a:p>
              <a:endParaRPr lang="es-AR" dirty="0"/>
            </a:p>
            <a:p>
              <a:r>
                <a:rPr lang="es-AR" dirty="0"/>
                <a:t>5</a:t>
              </a:r>
            </a:p>
            <a:p>
              <a:endParaRPr lang="es-AR" dirty="0"/>
            </a:p>
            <a:p>
              <a:r>
                <a:rPr lang="es-AR" dirty="0"/>
                <a:t>4</a:t>
              </a:r>
            </a:p>
            <a:p>
              <a:endParaRPr lang="es-AR" dirty="0"/>
            </a:p>
            <a:p>
              <a:r>
                <a:rPr lang="es-AR" dirty="0"/>
                <a:t>3</a:t>
              </a:r>
            </a:p>
            <a:p>
              <a:endParaRPr lang="es-AR" dirty="0"/>
            </a:p>
            <a:p>
              <a:r>
                <a:rPr lang="es-AR" dirty="0"/>
                <a:t>2</a:t>
              </a:r>
            </a:p>
            <a:p>
              <a:endParaRPr lang="es-AR" dirty="0"/>
            </a:p>
            <a:p>
              <a:r>
                <a:rPr lang="es-AR" dirty="0"/>
                <a:t>1</a:t>
              </a:r>
            </a:p>
          </p:txBody>
        </p:sp>
        <p:sp>
          <p:nvSpPr>
            <p:cNvPr id="7" name="5 Rectángulo"/>
            <p:cNvSpPr>
              <a:spLocks noChangeArrowheads="1"/>
            </p:cNvSpPr>
            <p:nvPr/>
          </p:nvSpPr>
          <p:spPr bwMode="auto">
            <a:xfrm>
              <a:off x="1531955" y="6154543"/>
              <a:ext cx="4192173" cy="353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pt-BR" sz="1700" dirty="0"/>
                <a:t> a       b       c       d       e        f       g       h</a:t>
              </a:r>
              <a:endParaRPr lang="es-AR" sz="1700" dirty="0"/>
            </a:p>
          </p:txBody>
        </p:sp>
      </p:grpSp>
      <p:sp>
        <p:nvSpPr>
          <p:cNvPr id="11" name="1 Título"/>
          <p:cNvSpPr>
            <a:spLocks noGrp="1"/>
          </p:cNvSpPr>
          <p:nvPr>
            <p:ph type="title"/>
          </p:nvPr>
        </p:nvSpPr>
        <p:spPr>
          <a:xfrm>
            <a:off x="580796" y="476672"/>
            <a:ext cx="8023652" cy="720080"/>
          </a:xfrm>
        </p:spPr>
        <p:txBody>
          <a:bodyPr/>
          <a:lstStyle/>
          <a:p>
            <a:r>
              <a:rPr lang="es-AR" sz="2400" b="1" dirty="0">
                <a:solidFill>
                  <a:srgbClr val="FF0000"/>
                </a:solidFill>
              </a:rPr>
              <a:t>		DIAGONAL AXIS: YES!</a:t>
            </a:r>
          </a:p>
        </p:txBody>
      </p:sp>
      <p:sp>
        <p:nvSpPr>
          <p:cNvPr id="28" name="27 Conector"/>
          <p:cNvSpPr/>
          <p:nvPr/>
        </p:nvSpPr>
        <p:spPr>
          <a:xfrm>
            <a:off x="2476212" y="1911229"/>
            <a:ext cx="209521" cy="23166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9" name="28 Conector"/>
          <p:cNvSpPr/>
          <p:nvPr/>
        </p:nvSpPr>
        <p:spPr>
          <a:xfrm>
            <a:off x="6306695" y="5733256"/>
            <a:ext cx="209521" cy="23166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0" name="29 Conector"/>
          <p:cNvSpPr/>
          <p:nvPr/>
        </p:nvSpPr>
        <p:spPr>
          <a:xfrm>
            <a:off x="2987824" y="2420888"/>
            <a:ext cx="209521" cy="23166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1" name="30 Conector"/>
          <p:cNvSpPr/>
          <p:nvPr/>
        </p:nvSpPr>
        <p:spPr>
          <a:xfrm>
            <a:off x="3563888" y="2996952"/>
            <a:ext cx="209521" cy="23166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2" name="31 Conector"/>
          <p:cNvSpPr/>
          <p:nvPr/>
        </p:nvSpPr>
        <p:spPr>
          <a:xfrm>
            <a:off x="4095368" y="3521209"/>
            <a:ext cx="209521" cy="23166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3" name="32 Conector"/>
          <p:cNvSpPr/>
          <p:nvPr/>
        </p:nvSpPr>
        <p:spPr>
          <a:xfrm>
            <a:off x="4644008" y="4077072"/>
            <a:ext cx="209521" cy="23166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4" name="33 Conector"/>
          <p:cNvSpPr/>
          <p:nvPr/>
        </p:nvSpPr>
        <p:spPr>
          <a:xfrm>
            <a:off x="5220072" y="4653136"/>
            <a:ext cx="209521" cy="23166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5" name="34 Conector"/>
          <p:cNvSpPr/>
          <p:nvPr/>
        </p:nvSpPr>
        <p:spPr>
          <a:xfrm>
            <a:off x="5724128" y="5157192"/>
            <a:ext cx="209521" cy="23166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3" name="1 Grupo"/>
          <p:cNvGrpSpPr/>
          <p:nvPr/>
        </p:nvGrpSpPr>
        <p:grpSpPr>
          <a:xfrm>
            <a:off x="841703" y="956714"/>
            <a:ext cx="8023652" cy="2271904"/>
            <a:chOff x="841703" y="965523"/>
            <a:chExt cx="8023652" cy="2271904"/>
          </a:xfrm>
        </p:grpSpPr>
        <p:sp>
          <p:nvSpPr>
            <p:cNvPr id="15" name="1 Título"/>
            <p:cNvSpPr txBox="1">
              <a:spLocks/>
            </p:cNvSpPr>
            <p:nvPr/>
          </p:nvSpPr>
          <p:spPr bwMode="auto">
            <a:xfrm>
              <a:off x="841703" y="965523"/>
              <a:ext cx="8023652" cy="7200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4572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9144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13716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18288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endParaRPr lang="es-AR" sz="2400" b="1" kern="0" dirty="0">
                <a:solidFill>
                  <a:schemeClr val="bg2">
                    <a:lumMod val="60000"/>
                    <a:lumOff val="40000"/>
                  </a:schemeClr>
                </a:solidFill>
              </a:endParaRPr>
            </a:p>
          </p:txBody>
        </p:sp>
        <p:grpSp>
          <p:nvGrpSpPr>
            <p:cNvPr id="4" name="15 Grupo"/>
            <p:cNvGrpSpPr/>
            <p:nvPr/>
          </p:nvGrpSpPr>
          <p:grpSpPr>
            <a:xfrm rot="5400000">
              <a:off x="2467249" y="1909122"/>
              <a:ext cx="1315123" cy="1341487"/>
              <a:chOff x="2526950" y="4680210"/>
              <a:chExt cx="1315123" cy="1341487"/>
            </a:xfrm>
            <a:solidFill>
              <a:srgbClr val="0070C0"/>
            </a:solidFill>
          </p:grpSpPr>
          <p:sp>
            <p:nvSpPr>
              <p:cNvPr id="17" name="16 Conector"/>
              <p:cNvSpPr/>
              <p:nvPr/>
            </p:nvSpPr>
            <p:spPr>
              <a:xfrm>
                <a:off x="2526950" y="4680210"/>
                <a:ext cx="209521" cy="231666"/>
              </a:xfrm>
              <a:prstGeom prst="flowChartConnector">
                <a:avLst/>
              </a:prstGeom>
              <a:grp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sp>
            <p:nvSpPr>
              <p:cNvPr id="18" name="17 Conector"/>
              <p:cNvSpPr/>
              <p:nvPr/>
            </p:nvSpPr>
            <p:spPr>
              <a:xfrm>
                <a:off x="3632552" y="5790031"/>
                <a:ext cx="209521" cy="231666"/>
              </a:xfrm>
              <a:prstGeom prst="flowChartConnector">
                <a:avLst/>
              </a:prstGeom>
              <a:grp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</p:grpSp>
      </p:grpSp>
      <p:cxnSp>
        <p:nvCxnSpPr>
          <p:cNvPr id="20" name="19 Conector recto"/>
          <p:cNvCxnSpPr/>
          <p:nvPr/>
        </p:nvCxnSpPr>
        <p:spPr>
          <a:xfrm flipH="1" flipV="1">
            <a:off x="2278508" y="1691430"/>
            <a:ext cx="4434115" cy="4450432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Conector"/>
          <p:cNvSpPr/>
          <p:nvPr/>
        </p:nvSpPr>
        <p:spPr>
          <a:xfrm rot="5400000">
            <a:off x="2465139" y="5157192"/>
            <a:ext cx="209521" cy="231666"/>
          </a:xfrm>
          <a:prstGeom prst="flowChartConnector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9" name="38 Conector"/>
          <p:cNvSpPr/>
          <p:nvPr/>
        </p:nvSpPr>
        <p:spPr>
          <a:xfrm rot="5400000">
            <a:off x="2998896" y="4589851"/>
            <a:ext cx="209521" cy="231666"/>
          </a:xfrm>
          <a:prstGeom prst="flowChartConnector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0" name="39 Conector"/>
          <p:cNvSpPr/>
          <p:nvPr/>
        </p:nvSpPr>
        <p:spPr>
          <a:xfrm rot="5400000">
            <a:off x="3541796" y="4064477"/>
            <a:ext cx="209521" cy="231666"/>
          </a:xfrm>
          <a:prstGeom prst="flowChartConnector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1" name="40 Conector"/>
          <p:cNvSpPr/>
          <p:nvPr/>
        </p:nvSpPr>
        <p:spPr>
          <a:xfrm rot="5400000">
            <a:off x="5735201" y="1900157"/>
            <a:ext cx="209521" cy="231666"/>
          </a:xfrm>
          <a:prstGeom prst="flowChartConnector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2" name="41 Conector"/>
          <p:cNvSpPr/>
          <p:nvPr/>
        </p:nvSpPr>
        <p:spPr>
          <a:xfrm rot="5400000">
            <a:off x="5178932" y="2431961"/>
            <a:ext cx="209521" cy="231666"/>
          </a:xfrm>
          <a:prstGeom prst="flowChartConnector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3" name="42 Conector"/>
          <p:cNvSpPr/>
          <p:nvPr/>
        </p:nvSpPr>
        <p:spPr>
          <a:xfrm rot="5400000">
            <a:off x="4655080" y="2971394"/>
            <a:ext cx="209521" cy="231666"/>
          </a:xfrm>
          <a:prstGeom prst="flowChartConnector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73042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2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062" y="1688614"/>
            <a:ext cx="4625958" cy="4625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Rectángulo"/>
          <p:cNvSpPr>
            <a:spLocks noChangeArrowheads="1"/>
          </p:cNvSpPr>
          <p:nvPr/>
        </p:nvSpPr>
        <p:spPr bwMode="auto">
          <a:xfrm>
            <a:off x="1035754" y="1790156"/>
            <a:ext cx="206375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AR" dirty="0"/>
              <a:t>8</a:t>
            </a:r>
          </a:p>
          <a:p>
            <a:endParaRPr lang="es-AR" dirty="0"/>
          </a:p>
          <a:p>
            <a:r>
              <a:rPr lang="es-AR" dirty="0"/>
              <a:t>7</a:t>
            </a:r>
          </a:p>
          <a:p>
            <a:endParaRPr lang="es-AR" dirty="0"/>
          </a:p>
          <a:p>
            <a:r>
              <a:rPr lang="es-AR" dirty="0"/>
              <a:t>6</a:t>
            </a:r>
          </a:p>
          <a:p>
            <a:endParaRPr lang="es-AR" dirty="0"/>
          </a:p>
          <a:p>
            <a:r>
              <a:rPr lang="es-AR" dirty="0"/>
              <a:t>5</a:t>
            </a:r>
          </a:p>
          <a:p>
            <a:endParaRPr lang="es-AR" dirty="0"/>
          </a:p>
          <a:p>
            <a:r>
              <a:rPr lang="es-AR" dirty="0"/>
              <a:t>4</a:t>
            </a:r>
          </a:p>
          <a:p>
            <a:endParaRPr lang="es-AR" dirty="0"/>
          </a:p>
          <a:p>
            <a:r>
              <a:rPr lang="es-AR" dirty="0"/>
              <a:t>3</a:t>
            </a:r>
          </a:p>
          <a:p>
            <a:endParaRPr lang="es-AR" dirty="0"/>
          </a:p>
          <a:p>
            <a:r>
              <a:rPr lang="es-AR" dirty="0"/>
              <a:t>2</a:t>
            </a:r>
          </a:p>
          <a:p>
            <a:endParaRPr lang="es-AR" dirty="0"/>
          </a:p>
          <a:p>
            <a:r>
              <a:rPr lang="es-AR" dirty="0"/>
              <a:t>1</a:t>
            </a:r>
          </a:p>
        </p:txBody>
      </p:sp>
      <p:sp>
        <p:nvSpPr>
          <p:cNvPr id="7" name="5 Rectángulo"/>
          <p:cNvSpPr>
            <a:spLocks noChangeArrowheads="1"/>
          </p:cNvSpPr>
          <p:nvPr/>
        </p:nvSpPr>
        <p:spPr bwMode="auto">
          <a:xfrm>
            <a:off x="1531955" y="6224293"/>
            <a:ext cx="419217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1700" dirty="0"/>
              <a:t> a       b       c       d       e        f       g       h</a:t>
            </a:r>
            <a:endParaRPr lang="es-AR" sz="1700" dirty="0"/>
          </a:p>
        </p:txBody>
      </p:sp>
      <p:sp>
        <p:nvSpPr>
          <p:cNvPr id="8" name="7 Conector"/>
          <p:cNvSpPr/>
          <p:nvPr/>
        </p:nvSpPr>
        <p:spPr>
          <a:xfrm>
            <a:off x="3851920" y="1916832"/>
            <a:ext cx="140121" cy="1143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4" name="3 Grupo"/>
          <p:cNvGrpSpPr/>
          <p:nvPr/>
        </p:nvGrpSpPr>
        <p:grpSpPr>
          <a:xfrm>
            <a:off x="1619672" y="2031132"/>
            <a:ext cx="2302309" cy="3342084"/>
            <a:chOff x="1619672" y="2031132"/>
            <a:chExt cx="2302309" cy="3342084"/>
          </a:xfrm>
        </p:grpSpPr>
        <p:cxnSp>
          <p:nvCxnSpPr>
            <p:cNvPr id="11" name="10 Conector recto de flecha"/>
            <p:cNvCxnSpPr/>
            <p:nvPr/>
          </p:nvCxnSpPr>
          <p:spPr>
            <a:xfrm flipV="1">
              <a:off x="1680799" y="2031132"/>
              <a:ext cx="2241182" cy="2219204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13 Conector recto de flecha"/>
            <p:cNvCxnSpPr/>
            <p:nvPr/>
          </p:nvCxnSpPr>
          <p:spPr>
            <a:xfrm flipH="1" flipV="1">
              <a:off x="1619672" y="4250336"/>
              <a:ext cx="1153812" cy="112288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8 Grupo"/>
          <p:cNvGrpSpPr/>
          <p:nvPr/>
        </p:nvGrpSpPr>
        <p:grpSpPr>
          <a:xfrm>
            <a:off x="1835697" y="898457"/>
            <a:ext cx="7252510" cy="4474759"/>
            <a:chOff x="1835697" y="898457"/>
            <a:chExt cx="7252510" cy="4474759"/>
          </a:xfrm>
        </p:grpSpPr>
        <p:cxnSp>
          <p:nvCxnSpPr>
            <p:cNvPr id="5" name="4 Conector recto de flecha"/>
            <p:cNvCxnSpPr/>
            <p:nvPr/>
          </p:nvCxnSpPr>
          <p:spPr>
            <a:xfrm flipV="1">
              <a:off x="2773484" y="3140734"/>
              <a:ext cx="2230564" cy="2232482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 de flecha"/>
            <p:cNvCxnSpPr>
              <a:endCxn id="8" idx="4"/>
            </p:cNvCxnSpPr>
            <p:nvPr/>
          </p:nvCxnSpPr>
          <p:spPr>
            <a:xfrm flipH="1" flipV="1">
              <a:off x="3921981" y="2031132"/>
              <a:ext cx="1079795" cy="1126342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11 Rectángulo"/>
            <p:cNvSpPr/>
            <p:nvPr/>
          </p:nvSpPr>
          <p:spPr>
            <a:xfrm>
              <a:off x="1835697" y="898457"/>
              <a:ext cx="725251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s-AR" sz="36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13" name="1 Título"/>
          <p:cNvSpPr txBox="1">
            <a:spLocks/>
          </p:cNvSpPr>
          <p:nvPr/>
        </p:nvSpPr>
        <p:spPr bwMode="auto">
          <a:xfrm>
            <a:off x="580796" y="476672"/>
            <a:ext cx="8023652" cy="400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 sz="2800" dirty="0"/>
              <a:t>STUDENTS </a:t>
            </a:r>
            <a:r>
              <a:rPr lang="es-AR" sz="2800" b="1" dirty="0">
                <a:solidFill>
                  <a:srgbClr val="FF0000"/>
                </a:solidFill>
              </a:rPr>
              <a:t>ACCEPT </a:t>
            </a:r>
            <a:r>
              <a:rPr lang="es-AR" sz="2800" dirty="0"/>
              <a:t>THIS IS </a:t>
            </a:r>
            <a:r>
              <a:rPr lang="es-AR" sz="2800" dirty="0">
                <a:solidFill>
                  <a:srgbClr val="FF0000"/>
                </a:solidFill>
              </a:rPr>
              <a:t>ALSO</a:t>
            </a:r>
            <a:r>
              <a:rPr lang="es-AR" sz="2800" dirty="0"/>
              <a:t> A RECTANGLE</a:t>
            </a:r>
            <a:endParaRPr lang="es-AR" sz="2800" b="1" dirty="0">
              <a:solidFill>
                <a:srgbClr val="FF0000"/>
              </a:solidFill>
            </a:endParaRPr>
          </a:p>
        </p:txBody>
      </p:sp>
      <p:sp>
        <p:nvSpPr>
          <p:cNvPr id="18" name="1 Título"/>
          <p:cNvSpPr txBox="1">
            <a:spLocks/>
          </p:cNvSpPr>
          <p:nvPr/>
        </p:nvSpPr>
        <p:spPr bwMode="auto">
          <a:xfrm>
            <a:off x="6093102" y="1916832"/>
            <a:ext cx="3050898" cy="2246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 sz="3200" dirty="0" err="1">
                <a:solidFill>
                  <a:srgbClr val="FF0000"/>
                </a:solidFill>
              </a:rPr>
              <a:t>Although</a:t>
            </a:r>
            <a:r>
              <a:rPr lang="es-AR" sz="3200" dirty="0">
                <a:solidFill>
                  <a:srgbClr val="FF0000"/>
                </a:solidFill>
              </a:rPr>
              <a:t> </a:t>
            </a:r>
            <a:r>
              <a:rPr lang="es-AR" sz="3200" dirty="0" err="1">
                <a:solidFill>
                  <a:srgbClr val="FF0000"/>
                </a:solidFill>
              </a:rPr>
              <a:t>it</a:t>
            </a:r>
            <a:r>
              <a:rPr lang="es-AR" sz="3200" dirty="0">
                <a:solidFill>
                  <a:srgbClr val="FF0000"/>
                </a:solidFill>
              </a:rPr>
              <a:t> </a:t>
            </a:r>
            <a:r>
              <a:rPr lang="es-AR" sz="3200" dirty="0" err="1">
                <a:solidFill>
                  <a:srgbClr val="FF0000"/>
                </a:solidFill>
              </a:rPr>
              <a:t>is</a:t>
            </a:r>
            <a:r>
              <a:rPr lang="es-AR" sz="3200" dirty="0">
                <a:solidFill>
                  <a:srgbClr val="FF0000"/>
                </a:solidFill>
              </a:rPr>
              <a:t> </a:t>
            </a:r>
            <a:r>
              <a:rPr lang="es-AR" sz="3200" dirty="0" err="1">
                <a:solidFill>
                  <a:srgbClr val="FF0000"/>
                </a:solidFill>
              </a:rPr>
              <a:t>inclinated</a:t>
            </a:r>
            <a:r>
              <a:rPr lang="es-AR" sz="3200" dirty="0">
                <a:solidFill>
                  <a:srgbClr val="FF0000"/>
                </a:solidFill>
              </a:rPr>
              <a:t>!</a:t>
            </a:r>
            <a:endParaRPr lang="es-A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07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 Grupo"/>
          <p:cNvGrpSpPr/>
          <p:nvPr/>
        </p:nvGrpSpPr>
        <p:grpSpPr>
          <a:xfrm>
            <a:off x="1963181" y="1691429"/>
            <a:ext cx="4841067" cy="4806810"/>
            <a:chOff x="1035754" y="1701676"/>
            <a:chExt cx="4841067" cy="480681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087" y="1701676"/>
              <a:ext cx="4453734" cy="44537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3 Rectángulo"/>
            <p:cNvSpPr>
              <a:spLocks noChangeArrowheads="1"/>
            </p:cNvSpPr>
            <p:nvPr/>
          </p:nvSpPr>
          <p:spPr bwMode="auto">
            <a:xfrm>
              <a:off x="1035754" y="1790156"/>
              <a:ext cx="206375" cy="4247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s-AR" dirty="0"/>
                <a:t>8</a:t>
              </a:r>
            </a:p>
            <a:p>
              <a:endParaRPr lang="es-AR" dirty="0"/>
            </a:p>
            <a:p>
              <a:r>
                <a:rPr lang="es-AR" dirty="0"/>
                <a:t>7</a:t>
              </a:r>
            </a:p>
            <a:p>
              <a:endParaRPr lang="es-AR" dirty="0"/>
            </a:p>
            <a:p>
              <a:r>
                <a:rPr lang="es-AR" dirty="0"/>
                <a:t>6</a:t>
              </a:r>
            </a:p>
            <a:p>
              <a:endParaRPr lang="es-AR" dirty="0"/>
            </a:p>
            <a:p>
              <a:r>
                <a:rPr lang="es-AR" dirty="0"/>
                <a:t>5</a:t>
              </a:r>
            </a:p>
            <a:p>
              <a:endParaRPr lang="es-AR" dirty="0"/>
            </a:p>
            <a:p>
              <a:r>
                <a:rPr lang="es-AR" dirty="0"/>
                <a:t>4</a:t>
              </a:r>
            </a:p>
            <a:p>
              <a:endParaRPr lang="es-AR" dirty="0"/>
            </a:p>
            <a:p>
              <a:r>
                <a:rPr lang="es-AR" dirty="0"/>
                <a:t>3</a:t>
              </a:r>
            </a:p>
            <a:p>
              <a:endParaRPr lang="es-AR" dirty="0"/>
            </a:p>
            <a:p>
              <a:r>
                <a:rPr lang="es-AR" dirty="0"/>
                <a:t>2</a:t>
              </a:r>
            </a:p>
            <a:p>
              <a:endParaRPr lang="es-AR" dirty="0"/>
            </a:p>
            <a:p>
              <a:r>
                <a:rPr lang="es-AR" dirty="0"/>
                <a:t>1</a:t>
              </a:r>
            </a:p>
          </p:txBody>
        </p:sp>
        <p:sp>
          <p:nvSpPr>
            <p:cNvPr id="7" name="5 Rectángulo"/>
            <p:cNvSpPr>
              <a:spLocks noChangeArrowheads="1"/>
            </p:cNvSpPr>
            <p:nvPr/>
          </p:nvSpPr>
          <p:spPr bwMode="auto">
            <a:xfrm>
              <a:off x="1531955" y="6154543"/>
              <a:ext cx="4192173" cy="353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pt-BR" sz="1700" dirty="0"/>
                <a:t> a       b       c       d       e        f       g       h</a:t>
              </a:r>
              <a:endParaRPr lang="es-AR" sz="1700" dirty="0"/>
            </a:p>
          </p:txBody>
        </p:sp>
      </p:grpSp>
      <p:sp>
        <p:nvSpPr>
          <p:cNvPr id="9" name="8 Rectángulo"/>
          <p:cNvSpPr/>
          <p:nvPr/>
        </p:nvSpPr>
        <p:spPr>
          <a:xfrm>
            <a:off x="2411759" y="2825750"/>
            <a:ext cx="4320481" cy="532800"/>
          </a:xfrm>
          <a:prstGeom prst="rect">
            <a:avLst/>
          </a:prstGeom>
          <a:solidFill>
            <a:srgbClr val="FF6699">
              <a:alpha val="50000"/>
            </a:srgbClr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9 Rectángulo"/>
          <p:cNvSpPr/>
          <p:nvPr/>
        </p:nvSpPr>
        <p:spPr>
          <a:xfrm>
            <a:off x="2425171" y="4459957"/>
            <a:ext cx="4314287" cy="553219"/>
          </a:xfrm>
          <a:prstGeom prst="rect">
            <a:avLst/>
          </a:prstGeom>
          <a:solidFill>
            <a:srgbClr val="FF6699">
              <a:alpha val="50000"/>
            </a:srgbClr>
          </a:solidFill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1" name="1 Título"/>
          <p:cNvSpPr>
            <a:spLocks noGrp="1"/>
          </p:cNvSpPr>
          <p:nvPr>
            <p:ph type="title"/>
          </p:nvPr>
        </p:nvSpPr>
        <p:spPr>
          <a:xfrm>
            <a:off x="542836" y="404664"/>
            <a:ext cx="8058328" cy="648072"/>
          </a:xfrm>
        </p:spPr>
        <p:txBody>
          <a:bodyPr/>
          <a:lstStyle/>
          <a:p>
            <a:endParaRPr lang="es-AR" sz="2400" b="1" dirty="0">
              <a:solidFill>
                <a:srgbClr val="FF0000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164595" y="910461"/>
            <a:ext cx="31518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AR" sz="3600" dirty="0"/>
          </a:p>
        </p:txBody>
      </p:sp>
    </p:spTree>
    <p:extLst>
      <p:ext uri="{BB962C8B-B14F-4D97-AF65-F5344CB8AC3E}">
        <p14:creationId xmlns:p14="http://schemas.microsoft.com/office/powerpoint/2010/main" val="125765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 Grupo"/>
          <p:cNvGrpSpPr/>
          <p:nvPr/>
        </p:nvGrpSpPr>
        <p:grpSpPr>
          <a:xfrm>
            <a:off x="1871556" y="1688995"/>
            <a:ext cx="4841067" cy="4806810"/>
            <a:chOff x="1035754" y="1701676"/>
            <a:chExt cx="4841067" cy="480681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087" y="1701676"/>
              <a:ext cx="4453734" cy="44537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3 Rectángulo"/>
            <p:cNvSpPr>
              <a:spLocks noChangeArrowheads="1"/>
            </p:cNvSpPr>
            <p:nvPr/>
          </p:nvSpPr>
          <p:spPr bwMode="auto">
            <a:xfrm>
              <a:off x="1035754" y="1790156"/>
              <a:ext cx="206375" cy="4247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s-AR" dirty="0"/>
                <a:t>8</a:t>
              </a:r>
            </a:p>
            <a:p>
              <a:endParaRPr lang="es-AR" dirty="0"/>
            </a:p>
            <a:p>
              <a:r>
                <a:rPr lang="es-AR" dirty="0"/>
                <a:t>7</a:t>
              </a:r>
            </a:p>
            <a:p>
              <a:endParaRPr lang="es-AR" dirty="0"/>
            </a:p>
            <a:p>
              <a:r>
                <a:rPr lang="es-AR" dirty="0"/>
                <a:t>6</a:t>
              </a:r>
            </a:p>
            <a:p>
              <a:endParaRPr lang="es-AR" dirty="0"/>
            </a:p>
            <a:p>
              <a:r>
                <a:rPr lang="es-AR" dirty="0"/>
                <a:t>5</a:t>
              </a:r>
            </a:p>
            <a:p>
              <a:endParaRPr lang="es-AR" dirty="0"/>
            </a:p>
            <a:p>
              <a:r>
                <a:rPr lang="es-AR" dirty="0"/>
                <a:t>4</a:t>
              </a:r>
            </a:p>
            <a:p>
              <a:endParaRPr lang="es-AR" dirty="0"/>
            </a:p>
            <a:p>
              <a:r>
                <a:rPr lang="es-AR" dirty="0"/>
                <a:t>3</a:t>
              </a:r>
            </a:p>
            <a:p>
              <a:endParaRPr lang="es-AR" dirty="0"/>
            </a:p>
            <a:p>
              <a:r>
                <a:rPr lang="es-AR" dirty="0"/>
                <a:t>2</a:t>
              </a:r>
            </a:p>
            <a:p>
              <a:endParaRPr lang="es-AR" dirty="0"/>
            </a:p>
            <a:p>
              <a:r>
                <a:rPr lang="es-AR" dirty="0"/>
                <a:t>1</a:t>
              </a:r>
            </a:p>
          </p:txBody>
        </p:sp>
        <p:sp>
          <p:nvSpPr>
            <p:cNvPr id="7" name="5 Rectángulo"/>
            <p:cNvSpPr>
              <a:spLocks noChangeArrowheads="1"/>
            </p:cNvSpPr>
            <p:nvPr/>
          </p:nvSpPr>
          <p:spPr bwMode="auto">
            <a:xfrm>
              <a:off x="1531955" y="6154543"/>
              <a:ext cx="4192173" cy="353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pt-BR" sz="1700" dirty="0"/>
                <a:t> a       b       c       d       e        f       g       h</a:t>
              </a:r>
              <a:endParaRPr lang="es-AR" sz="1700" dirty="0"/>
            </a:p>
          </p:txBody>
        </p:sp>
      </p:grpSp>
      <p:sp>
        <p:nvSpPr>
          <p:cNvPr id="11" name="1 Título"/>
          <p:cNvSpPr>
            <a:spLocks noGrp="1"/>
          </p:cNvSpPr>
          <p:nvPr>
            <p:ph type="title"/>
          </p:nvPr>
        </p:nvSpPr>
        <p:spPr>
          <a:xfrm>
            <a:off x="580796" y="476672"/>
            <a:ext cx="8023652" cy="400690"/>
          </a:xfrm>
          <a:ln>
            <a:noFill/>
          </a:ln>
        </p:spPr>
        <p:txBody>
          <a:bodyPr>
            <a:normAutofit fontScale="90000"/>
          </a:bodyPr>
          <a:lstStyle/>
          <a:p>
            <a:endParaRPr lang="es-AR" sz="2400" b="1" dirty="0">
              <a:solidFill>
                <a:srgbClr val="FF0000"/>
              </a:solidFill>
            </a:endParaRPr>
          </a:p>
        </p:txBody>
      </p:sp>
      <p:grpSp>
        <p:nvGrpSpPr>
          <p:cNvPr id="3" name="14 Grupo"/>
          <p:cNvGrpSpPr/>
          <p:nvPr/>
        </p:nvGrpSpPr>
        <p:grpSpPr>
          <a:xfrm>
            <a:off x="2313875" y="1755207"/>
            <a:ext cx="4343762" cy="4321309"/>
            <a:chOff x="1481173" y="1760637"/>
            <a:chExt cx="4343762" cy="4321309"/>
          </a:xfrm>
          <a:solidFill>
            <a:srgbClr val="FF0000"/>
          </a:solidFill>
        </p:grpSpPr>
        <p:grpSp>
          <p:nvGrpSpPr>
            <p:cNvPr id="4" name="16 Grupo"/>
            <p:cNvGrpSpPr/>
            <p:nvPr/>
          </p:nvGrpSpPr>
          <p:grpSpPr>
            <a:xfrm rot="5400000">
              <a:off x="1484339" y="1757471"/>
              <a:ext cx="3788507" cy="3794840"/>
              <a:chOff x="2037448" y="2290420"/>
              <a:chExt cx="3788507" cy="3794840"/>
            </a:xfrm>
            <a:grpFill/>
          </p:grpSpPr>
          <p:grpSp>
            <p:nvGrpSpPr>
              <p:cNvPr id="8" name="18 Grupo"/>
              <p:cNvGrpSpPr/>
              <p:nvPr/>
            </p:nvGrpSpPr>
            <p:grpSpPr>
              <a:xfrm>
                <a:off x="2037448" y="3379208"/>
                <a:ext cx="2699637" cy="2706052"/>
                <a:chOff x="1491950" y="1742882"/>
                <a:chExt cx="2699637" cy="2706052"/>
              </a:xfrm>
              <a:grpFill/>
            </p:grpSpPr>
            <p:sp>
              <p:nvSpPr>
                <p:cNvPr id="22" name="21 Rectángulo"/>
                <p:cNvSpPr/>
                <p:nvPr/>
              </p:nvSpPr>
              <p:spPr>
                <a:xfrm>
                  <a:off x="3116808" y="2290420"/>
                  <a:ext cx="532800" cy="532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23" name="22 Rectángulo"/>
                <p:cNvSpPr/>
                <p:nvPr/>
              </p:nvSpPr>
              <p:spPr>
                <a:xfrm>
                  <a:off x="2564765" y="2837958"/>
                  <a:ext cx="532800" cy="532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24" name="23 Rectángulo"/>
                <p:cNvSpPr/>
                <p:nvPr/>
              </p:nvSpPr>
              <p:spPr>
                <a:xfrm>
                  <a:off x="2030877" y="3370758"/>
                  <a:ext cx="532800" cy="532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25" name="24 Rectángulo"/>
                <p:cNvSpPr/>
                <p:nvPr/>
              </p:nvSpPr>
              <p:spPr>
                <a:xfrm>
                  <a:off x="1491950" y="3916134"/>
                  <a:ext cx="532800" cy="532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26" name="25 Rectángulo"/>
                <p:cNvSpPr/>
                <p:nvPr/>
              </p:nvSpPr>
              <p:spPr>
                <a:xfrm>
                  <a:off x="3658787" y="1742882"/>
                  <a:ext cx="532800" cy="532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</p:grpSp>
          <p:sp>
            <p:nvSpPr>
              <p:cNvPr id="20" name="19 Rectángulo"/>
              <p:cNvSpPr/>
              <p:nvPr/>
            </p:nvSpPr>
            <p:spPr>
              <a:xfrm>
                <a:off x="4748668" y="2837958"/>
                <a:ext cx="532800" cy="532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sp>
            <p:nvSpPr>
              <p:cNvPr id="21" name="20 Rectángulo"/>
              <p:cNvSpPr/>
              <p:nvPr/>
            </p:nvSpPr>
            <p:spPr>
              <a:xfrm>
                <a:off x="5293155" y="2290420"/>
                <a:ext cx="532800" cy="532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</p:grpSp>
        <p:sp>
          <p:nvSpPr>
            <p:cNvPr id="18" name="17 Rectángulo"/>
            <p:cNvSpPr/>
            <p:nvPr/>
          </p:nvSpPr>
          <p:spPr>
            <a:xfrm>
              <a:off x="5292135" y="5549146"/>
              <a:ext cx="532800" cy="532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grpSp>
        <p:nvGrpSpPr>
          <p:cNvPr id="9" name="1 Grupo"/>
          <p:cNvGrpSpPr/>
          <p:nvPr/>
        </p:nvGrpSpPr>
        <p:grpSpPr>
          <a:xfrm>
            <a:off x="3400524" y="908720"/>
            <a:ext cx="5555487" cy="4086656"/>
            <a:chOff x="3400524" y="908720"/>
            <a:chExt cx="5555487" cy="4086656"/>
          </a:xfrm>
        </p:grpSpPr>
        <p:sp>
          <p:nvSpPr>
            <p:cNvPr id="12" name="11 Rectángulo"/>
            <p:cNvSpPr/>
            <p:nvPr/>
          </p:nvSpPr>
          <p:spPr>
            <a:xfrm>
              <a:off x="3945900" y="908720"/>
              <a:ext cx="501011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s-AR" sz="3600" dirty="0">
                <a:solidFill>
                  <a:srgbClr val="FF0000"/>
                </a:solidFill>
              </a:endParaRPr>
            </a:p>
          </p:txBody>
        </p:sp>
        <p:grpSp>
          <p:nvGrpSpPr>
            <p:cNvPr id="10" name="38 Grupo"/>
            <p:cNvGrpSpPr/>
            <p:nvPr/>
          </p:nvGrpSpPr>
          <p:grpSpPr>
            <a:xfrm rot="5400000">
              <a:off x="3402165" y="1749715"/>
              <a:ext cx="3244020" cy="3247302"/>
              <a:chOff x="2037448" y="2837958"/>
              <a:chExt cx="3244020" cy="3247302"/>
            </a:xfrm>
            <a:solidFill>
              <a:srgbClr val="FF0000"/>
            </a:solidFill>
          </p:grpSpPr>
          <p:grpSp>
            <p:nvGrpSpPr>
              <p:cNvPr id="13" name="40 Grupo"/>
              <p:cNvGrpSpPr/>
              <p:nvPr/>
            </p:nvGrpSpPr>
            <p:grpSpPr>
              <a:xfrm>
                <a:off x="2037448" y="3379208"/>
                <a:ext cx="2699637" cy="2706052"/>
                <a:chOff x="1491950" y="1742882"/>
                <a:chExt cx="2699637" cy="2706052"/>
              </a:xfrm>
              <a:grpFill/>
            </p:grpSpPr>
            <p:sp>
              <p:nvSpPr>
                <p:cNvPr id="44" name="43 Rectángulo"/>
                <p:cNvSpPr/>
                <p:nvPr/>
              </p:nvSpPr>
              <p:spPr>
                <a:xfrm>
                  <a:off x="3125987" y="2290420"/>
                  <a:ext cx="532800" cy="532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45" name="44 Rectángulo"/>
                <p:cNvSpPr/>
                <p:nvPr/>
              </p:nvSpPr>
              <p:spPr>
                <a:xfrm>
                  <a:off x="2582520" y="2837958"/>
                  <a:ext cx="532800" cy="532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46" name="45 Rectángulo"/>
                <p:cNvSpPr/>
                <p:nvPr/>
              </p:nvSpPr>
              <p:spPr>
                <a:xfrm>
                  <a:off x="2030877" y="3370758"/>
                  <a:ext cx="532800" cy="532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47" name="46 Rectángulo"/>
                <p:cNvSpPr/>
                <p:nvPr/>
              </p:nvSpPr>
              <p:spPr>
                <a:xfrm>
                  <a:off x="1491950" y="3916134"/>
                  <a:ext cx="532800" cy="532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48" name="47 Rectángulo"/>
                <p:cNvSpPr/>
                <p:nvPr/>
              </p:nvSpPr>
              <p:spPr>
                <a:xfrm>
                  <a:off x="3658787" y="1742882"/>
                  <a:ext cx="532800" cy="532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</p:grpSp>
          <p:sp>
            <p:nvSpPr>
              <p:cNvPr id="42" name="41 Rectángulo"/>
              <p:cNvSpPr/>
              <p:nvPr/>
            </p:nvSpPr>
            <p:spPr>
              <a:xfrm>
                <a:off x="4748668" y="2837958"/>
                <a:ext cx="532800" cy="532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5522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107 CuadroTexto"/>
          <p:cNvSpPr txBox="1"/>
          <p:nvPr/>
        </p:nvSpPr>
        <p:spPr>
          <a:xfrm>
            <a:off x="505159" y="5013176"/>
            <a:ext cx="50526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/>
              <a:t> …</a:t>
            </a:r>
          </a:p>
          <a:p>
            <a:endParaRPr lang="es-AR" sz="900" b="1" i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137" y="1582713"/>
            <a:ext cx="4453734" cy="44537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 Título"/>
          <p:cNvSpPr>
            <a:spLocks noGrp="1"/>
          </p:cNvSpPr>
          <p:nvPr>
            <p:ph type="title"/>
          </p:nvPr>
        </p:nvSpPr>
        <p:spPr>
          <a:xfrm>
            <a:off x="539748" y="693366"/>
            <a:ext cx="8064501" cy="43137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s-AR" sz="2400" i="1" dirty="0">
                <a:solidFill>
                  <a:srgbClr val="FF0000"/>
                </a:solidFill>
              </a:rPr>
              <a:t>¿</a:t>
            </a:r>
            <a:r>
              <a:rPr lang="es-AR" sz="2400" i="1" dirty="0" err="1">
                <a:solidFill>
                  <a:srgbClr val="FF0000"/>
                </a:solidFill>
              </a:rPr>
              <a:t>How</a:t>
            </a:r>
            <a:r>
              <a:rPr lang="es-AR" sz="2400" i="1" dirty="0">
                <a:solidFill>
                  <a:srgbClr val="FF0000"/>
                </a:solidFill>
              </a:rPr>
              <a:t> </a:t>
            </a:r>
            <a:r>
              <a:rPr lang="es-AR" sz="2400" i="1" dirty="0" err="1">
                <a:solidFill>
                  <a:srgbClr val="FF0000"/>
                </a:solidFill>
              </a:rPr>
              <a:t>many</a:t>
            </a:r>
            <a:r>
              <a:rPr lang="es-AR" sz="2400" i="1" dirty="0">
                <a:solidFill>
                  <a:srgbClr val="FF0000"/>
                </a:solidFill>
              </a:rPr>
              <a:t> </a:t>
            </a:r>
            <a:r>
              <a:rPr lang="es-AR" sz="2400" i="1" dirty="0" err="1">
                <a:solidFill>
                  <a:srgbClr val="FF0000"/>
                </a:solidFill>
              </a:rPr>
              <a:t>squares</a:t>
            </a:r>
            <a:r>
              <a:rPr lang="es-AR" sz="2400" i="1" dirty="0">
                <a:solidFill>
                  <a:srgbClr val="FF0000"/>
                </a:solidFill>
              </a:rPr>
              <a:t> are </a:t>
            </a:r>
            <a:r>
              <a:rPr lang="es-AR" sz="2400" i="1" dirty="0" err="1">
                <a:solidFill>
                  <a:srgbClr val="FF0000"/>
                </a:solidFill>
              </a:rPr>
              <a:t>on</a:t>
            </a:r>
            <a:r>
              <a:rPr lang="es-AR" sz="2400" i="1" dirty="0">
                <a:solidFill>
                  <a:srgbClr val="FF0000"/>
                </a:solidFill>
              </a:rPr>
              <a:t> </a:t>
            </a:r>
            <a:r>
              <a:rPr lang="es-AR" sz="2400" i="1" dirty="0" err="1">
                <a:solidFill>
                  <a:srgbClr val="FF0000"/>
                </a:solidFill>
              </a:rPr>
              <a:t>the</a:t>
            </a:r>
            <a:r>
              <a:rPr lang="es-AR" sz="2400" i="1" dirty="0">
                <a:solidFill>
                  <a:srgbClr val="FF0000"/>
                </a:solidFill>
              </a:rPr>
              <a:t> chess </a:t>
            </a:r>
            <a:r>
              <a:rPr lang="es-AR" sz="2400" i="1" dirty="0" err="1">
                <a:solidFill>
                  <a:srgbClr val="FF0000"/>
                </a:solidFill>
              </a:rPr>
              <a:t>board</a:t>
            </a:r>
            <a:r>
              <a:rPr lang="es-AR" sz="2400" i="1" dirty="0">
                <a:solidFill>
                  <a:srgbClr val="FF0000"/>
                </a:solidFill>
              </a:rPr>
              <a:t>?</a:t>
            </a:r>
            <a:endParaRPr lang="es-AR" sz="2400" b="1" dirty="0">
              <a:solidFill>
                <a:srgbClr val="FF0000"/>
              </a:solidFill>
            </a:endParaRPr>
          </a:p>
        </p:txBody>
      </p:sp>
      <p:grpSp>
        <p:nvGrpSpPr>
          <p:cNvPr id="7" name="6 Grupo"/>
          <p:cNvGrpSpPr/>
          <p:nvPr/>
        </p:nvGrpSpPr>
        <p:grpSpPr>
          <a:xfrm>
            <a:off x="539750" y="1556792"/>
            <a:ext cx="7952801" cy="4433571"/>
            <a:chOff x="539750" y="1556792"/>
            <a:chExt cx="7952801" cy="4433571"/>
          </a:xfrm>
        </p:grpSpPr>
        <p:sp>
          <p:nvSpPr>
            <p:cNvPr id="16" name="1 Título"/>
            <p:cNvSpPr txBox="1">
              <a:spLocks/>
            </p:cNvSpPr>
            <p:nvPr/>
          </p:nvSpPr>
          <p:spPr bwMode="auto">
            <a:xfrm>
              <a:off x="539750" y="1556792"/>
              <a:ext cx="3277882" cy="504056"/>
            </a:xfrm>
            <a:prstGeom prst="rect">
              <a:avLst/>
            </a:prstGeom>
            <a:ln>
              <a:solidFill>
                <a:schemeClr val="accent5">
                  <a:lumMod val="50000"/>
                </a:schemeClr>
              </a:solidFill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4572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9144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13716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18288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s-AR" sz="2000" i="1" dirty="0">
                  <a:solidFill>
                    <a:srgbClr val="00B050"/>
                  </a:solidFill>
                </a:rPr>
                <a:t>The </a:t>
              </a:r>
              <a:r>
                <a:rPr lang="es-AR" sz="2000" i="1" dirty="0" err="1">
                  <a:solidFill>
                    <a:srgbClr val="00B050"/>
                  </a:solidFill>
                </a:rPr>
                <a:t>first</a:t>
              </a:r>
              <a:r>
                <a:rPr lang="es-AR" sz="2000" i="1" dirty="0">
                  <a:solidFill>
                    <a:srgbClr val="00B050"/>
                  </a:solidFill>
                </a:rPr>
                <a:t> </a:t>
              </a:r>
              <a:r>
                <a:rPr lang="es-AR" sz="2000" i="1" dirty="0" err="1">
                  <a:solidFill>
                    <a:srgbClr val="00B050"/>
                  </a:solidFill>
                </a:rPr>
                <a:t>answer</a:t>
              </a:r>
              <a:r>
                <a:rPr lang="es-AR" sz="2000" i="1" dirty="0">
                  <a:solidFill>
                    <a:srgbClr val="00B050"/>
                  </a:solidFill>
                </a:rPr>
                <a:t> </a:t>
              </a:r>
              <a:r>
                <a:rPr lang="es-AR" sz="2000" i="1" dirty="0" err="1">
                  <a:solidFill>
                    <a:srgbClr val="00B050"/>
                  </a:solidFill>
                </a:rPr>
                <a:t>is</a:t>
              </a:r>
              <a:r>
                <a:rPr lang="es-AR" sz="2000" i="1" dirty="0">
                  <a:solidFill>
                    <a:srgbClr val="00B050"/>
                  </a:solidFill>
                </a:rPr>
                <a:t> </a:t>
              </a:r>
              <a:r>
                <a:rPr lang="es-AR" sz="2000" b="1" i="1" dirty="0">
                  <a:solidFill>
                    <a:schemeClr val="bg2">
                      <a:lumMod val="60000"/>
                      <a:lumOff val="40000"/>
                    </a:schemeClr>
                  </a:solidFill>
                </a:rPr>
                <a:t>64</a:t>
              </a:r>
            </a:p>
          </p:txBody>
        </p:sp>
        <p:grpSp>
          <p:nvGrpSpPr>
            <p:cNvPr id="6" name="5 Grupo"/>
            <p:cNvGrpSpPr/>
            <p:nvPr/>
          </p:nvGrpSpPr>
          <p:grpSpPr>
            <a:xfrm>
              <a:off x="4133747" y="1628800"/>
              <a:ext cx="2179402" cy="2180781"/>
              <a:chOff x="5632958" y="1628800"/>
              <a:chExt cx="2179402" cy="2180781"/>
            </a:xfrm>
          </p:grpSpPr>
          <p:sp>
            <p:nvSpPr>
              <p:cNvPr id="21" name="20 Rectángulo"/>
              <p:cNvSpPr/>
              <p:nvPr/>
            </p:nvSpPr>
            <p:spPr>
              <a:xfrm>
                <a:off x="5632958" y="1628800"/>
                <a:ext cx="544778" cy="539979"/>
              </a:xfrm>
              <a:prstGeom prst="rect">
                <a:avLst/>
              </a:prstGeom>
              <a:noFill/>
              <a:ln w="38100"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grpSp>
            <p:nvGrpSpPr>
              <p:cNvPr id="4" name="3 Grupo"/>
              <p:cNvGrpSpPr/>
              <p:nvPr/>
            </p:nvGrpSpPr>
            <p:grpSpPr>
              <a:xfrm>
                <a:off x="5632958" y="1628801"/>
                <a:ext cx="2179402" cy="2180780"/>
                <a:chOff x="4133644" y="1628800"/>
                <a:chExt cx="4358514" cy="4362217"/>
              </a:xfrm>
            </p:grpSpPr>
            <p:sp>
              <p:nvSpPr>
                <p:cNvPr id="9" name="8 Rectángulo"/>
                <p:cNvSpPr/>
                <p:nvPr/>
              </p:nvSpPr>
              <p:spPr>
                <a:xfrm>
                  <a:off x="5223448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22" name="21 Rectángulo"/>
                <p:cNvSpPr/>
                <p:nvPr/>
              </p:nvSpPr>
              <p:spPr>
                <a:xfrm>
                  <a:off x="7402560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23" name="22 Rectángulo"/>
                <p:cNvSpPr/>
                <p:nvPr/>
              </p:nvSpPr>
              <p:spPr>
                <a:xfrm>
                  <a:off x="6313004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grpSp>
              <p:nvGrpSpPr>
                <p:cNvPr id="24" name="23 Grupo"/>
                <p:cNvGrpSpPr/>
                <p:nvPr/>
              </p:nvGrpSpPr>
              <p:grpSpPr>
                <a:xfrm>
                  <a:off x="4133644" y="2708920"/>
                  <a:ext cx="4358224" cy="1100660"/>
                  <a:chOff x="4133892" y="1628800"/>
                  <a:chExt cx="4358224" cy="1080120"/>
                </a:xfrm>
              </p:grpSpPr>
              <p:sp>
                <p:nvSpPr>
                  <p:cNvPr id="25" name="24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26" name="25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27" name="26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28" name="27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  <p:grpSp>
              <p:nvGrpSpPr>
                <p:cNvPr id="29" name="28 Grupo"/>
                <p:cNvGrpSpPr/>
                <p:nvPr/>
              </p:nvGrpSpPr>
              <p:grpSpPr>
                <a:xfrm>
                  <a:off x="4133644" y="4910897"/>
                  <a:ext cx="4358224" cy="1080120"/>
                  <a:chOff x="4133892" y="1628800"/>
                  <a:chExt cx="4358224" cy="1080120"/>
                </a:xfrm>
              </p:grpSpPr>
              <p:sp>
                <p:nvSpPr>
                  <p:cNvPr id="30" name="29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31" name="30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32" name="31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33" name="32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  <p:grpSp>
              <p:nvGrpSpPr>
                <p:cNvPr id="34" name="33 Grupo"/>
                <p:cNvGrpSpPr/>
                <p:nvPr/>
              </p:nvGrpSpPr>
              <p:grpSpPr>
                <a:xfrm>
                  <a:off x="4133934" y="3808585"/>
                  <a:ext cx="4358224" cy="1102311"/>
                  <a:chOff x="4133892" y="1628800"/>
                  <a:chExt cx="4358224" cy="1080120"/>
                </a:xfrm>
              </p:grpSpPr>
              <p:sp>
                <p:nvSpPr>
                  <p:cNvPr id="35" name="34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36" name="35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37" name="36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38" name="37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</p:grpSp>
        </p:grpSp>
        <p:grpSp>
          <p:nvGrpSpPr>
            <p:cNvPr id="39" name="38 Grupo"/>
            <p:cNvGrpSpPr/>
            <p:nvPr/>
          </p:nvGrpSpPr>
          <p:grpSpPr>
            <a:xfrm>
              <a:off x="4133602" y="3809582"/>
              <a:ext cx="2179402" cy="2180781"/>
              <a:chOff x="5632958" y="1628800"/>
              <a:chExt cx="2179402" cy="2180781"/>
            </a:xfrm>
          </p:grpSpPr>
          <p:sp>
            <p:nvSpPr>
              <p:cNvPr id="40" name="39 Rectángulo"/>
              <p:cNvSpPr/>
              <p:nvPr/>
            </p:nvSpPr>
            <p:spPr>
              <a:xfrm>
                <a:off x="5632958" y="1628800"/>
                <a:ext cx="544778" cy="539979"/>
              </a:xfrm>
              <a:prstGeom prst="rect">
                <a:avLst/>
              </a:prstGeom>
              <a:noFill/>
              <a:ln w="38100"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grpSp>
            <p:nvGrpSpPr>
              <p:cNvPr id="41" name="40 Grupo"/>
              <p:cNvGrpSpPr/>
              <p:nvPr/>
            </p:nvGrpSpPr>
            <p:grpSpPr>
              <a:xfrm>
                <a:off x="5632958" y="1628801"/>
                <a:ext cx="2179402" cy="2180780"/>
                <a:chOff x="4133644" y="1628800"/>
                <a:chExt cx="4358514" cy="4362217"/>
              </a:xfrm>
            </p:grpSpPr>
            <p:sp>
              <p:nvSpPr>
                <p:cNvPr id="42" name="41 Rectángulo"/>
                <p:cNvSpPr/>
                <p:nvPr/>
              </p:nvSpPr>
              <p:spPr>
                <a:xfrm>
                  <a:off x="5223448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43" name="42 Rectángulo"/>
                <p:cNvSpPr/>
                <p:nvPr/>
              </p:nvSpPr>
              <p:spPr>
                <a:xfrm>
                  <a:off x="7402560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44" name="43 Rectángulo"/>
                <p:cNvSpPr/>
                <p:nvPr/>
              </p:nvSpPr>
              <p:spPr>
                <a:xfrm>
                  <a:off x="6313004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grpSp>
              <p:nvGrpSpPr>
                <p:cNvPr id="45" name="44 Grupo"/>
                <p:cNvGrpSpPr/>
                <p:nvPr/>
              </p:nvGrpSpPr>
              <p:grpSpPr>
                <a:xfrm>
                  <a:off x="4133644" y="2708920"/>
                  <a:ext cx="4358224" cy="1100660"/>
                  <a:chOff x="4133892" y="1628800"/>
                  <a:chExt cx="4358224" cy="1080120"/>
                </a:xfrm>
              </p:grpSpPr>
              <p:sp>
                <p:nvSpPr>
                  <p:cNvPr id="56" name="55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57" name="56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58" name="57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59" name="58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  <p:grpSp>
              <p:nvGrpSpPr>
                <p:cNvPr id="46" name="45 Grupo"/>
                <p:cNvGrpSpPr/>
                <p:nvPr/>
              </p:nvGrpSpPr>
              <p:grpSpPr>
                <a:xfrm>
                  <a:off x="4133644" y="4910897"/>
                  <a:ext cx="4358224" cy="1080120"/>
                  <a:chOff x="4133892" y="1628800"/>
                  <a:chExt cx="4358224" cy="1080120"/>
                </a:xfrm>
              </p:grpSpPr>
              <p:sp>
                <p:nvSpPr>
                  <p:cNvPr id="52" name="51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53" name="52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54" name="53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55" name="54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  <p:grpSp>
              <p:nvGrpSpPr>
                <p:cNvPr id="47" name="46 Grupo"/>
                <p:cNvGrpSpPr/>
                <p:nvPr/>
              </p:nvGrpSpPr>
              <p:grpSpPr>
                <a:xfrm>
                  <a:off x="4133934" y="3808585"/>
                  <a:ext cx="4358224" cy="1102311"/>
                  <a:chOff x="4133892" y="1628800"/>
                  <a:chExt cx="4358224" cy="1080120"/>
                </a:xfrm>
              </p:grpSpPr>
              <p:sp>
                <p:nvSpPr>
                  <p:cNvPr id="48" name="47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49" name="48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50" name="49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51" name="50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</p:grpSp>
        </p:grpSp>
        <p:grpSp>
          <p:nvGrpSpPr>
            <p:cNvPr id="60" name="59 Grupo"/>
            <p:cNvGrpSpPr/>
            <p:nvPr/>
          </p:nvGrpSpPr>
          <p:grpSpPr>
            <a:xfrm>
              <a:off x="6312859" y="1628801"/>
              <a:ext cx="2179402" cy="2180781"/>
              <a:chOff x="5632958" y="1628800"/>
              <a:chExt cx="2179402" cy="2180781"/>
            </a:xfrm>
          </p:grpSpPr>
          <p:sp>
            <p:nvSpPr>
              <p:cNvPr id="61" name="60 Rectángulo"/>
              <p:cNvSpPr/>
              <p:nvPr/>
            </p:nvSpPr>
            <p:spPr>
              <a:xfrm>
                <a:off x="5632958" y="1628800"/>
                <a:ext cx="544778" cy="539979"/>
              </a:xfrm>
              <a:prstGeom prst="rect">
                <a:avLst/>
              </a:prstGeom>
              <a:noFill/>
              <a:ln w="38100"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grpSp>
            <p:nvGrpSpPr>
              <p:cNvPr id="62" name="61 Grupo"/>
              <p:cNvGrpSpPr/>
              <p:nvPr/>
            </p:nvGrpSpPr>
            <p:grpSpPr>
              <a:xfrm>
                <a:off x="5632958" y="1628801"/>
                <a:ext cx="2179402" cy="2180780"/>
                <a:chOff x="4133644" y="1628800"/>
                <a:chExt cx="4358514" cy="4362217"/>
              </a:xfrm>
            </p:grpSpPr>
            <p:sp>
              <p:nvSpPr>
                <p:cNvPr id="63" name="62 Rectángulo"/>
                <p:cNvSpPr/>
                <p:nvPr/>
              </p:nvSpPr>
              <p:spPr>
                <a:xfrm>
                  <a:off x="5223448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64" name="63 Rectángulo"/>
                <p:cNvSpPr/>
                <p:nvPr/>
              </p:nvSpPr>
              <p:spPr>
                <a:xfrm>
                  <a:off x="7402560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65" name="64 Rectángulo"/>
                <p:cNvSpPr/>
                <p:nvPr/>
              </p:nvSpPr>
              <p:spPr>
                <a:xfrm>
                  <a:off x="6313004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grpSp>
              <p:nvGrpSpPr>
                <p:cNvPr id="66" name="65 Grupo"/>
                <p:cNvGrpSpPr/>
                <p:nvPr/>
              </p:nvGrpSpPr>
              <p:grpSpPr>
                <a:xfrm>
                  <a:off x="4133644" y="2708920"/>
                  <a:ext cx="4358224" cy="1100660"/>
                  <a:chOff x="4133892" y="1628800"/>
                  <a:chExt cx="4358224" cy="1080120"/>
                </a:xfrm>
              </p:grpSpPr>
              <p:sp>
                <p:nvSpPr>
                  <p:cNvPr id="77" name="76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78" name="77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79" name="78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80" name="79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  <p:grpSp>
              <p:nvGrpSpPr>
                <p:cNvPr id="67" name="66 Grupo"/>
                <p:cNvGrpSpPr/>
                <p:nvPr/>
              </p:nvGrpSpPr>
              <p:grpSpPr>
                <a:xfrm>
                  <a:off x="4133644" y="4910897"/>
                  <a:ext cx="4358224" cy="1080120"/>
                  <a:chOff x="4133892" y="1628800"/>
                  <a:chExt cx="4358224" cy="1080120"/>
                </a:xfrm>
              </p:grpSpPr>
              <p:sp>
                <p:nvSpPr>
                  <p:cNvPr id="73" name="72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74" name="73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75" name="74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76" name="75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  <p:grpSp>
              <p:nvGrpSpPr>
                <p:cNvPr id="68" name="67 Grupo"/>
                <p:cNvGrpSpPr/>
                <p:nvPr/>
              </p:nvGrpSpPr>
              <p:grpSpPr>
                <a:xfrm>
                  <a:off x="4133934" y="3808585"/>
                  <a:ext cx="4358224" cy="1102311"/>
                  <a:chOff x="4133892" y="1628800"/>
                  <a:chExt cx="4358224" cy="1080120"/>
                </a:xfrm>
              </p:grpSpPr>
              <p:sp>
                <p:nvSpPr>
                  <p:cNvPr id="69" name="68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70" name="69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71" name="70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72" name="71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</p:grpSp>
        </p:grpSp>
        <p:grpSp>
          <p:nvGrpSpPr>
            <p:cNvPr id="81" name="80 Grupo"/>
            <p:cNvGrpSpPr/>
            <p:nvPr/>
          </p:nvGrpSpPr>
          <p:grpSpPr>
            <a:xfrm>
              <a:off x="6313149" y="3809580"/>
              <a:ext cx="2179402" cy="2180781"/>
              <a:chOff x="5632958" y="1628800"/>
              <a:chExt cx="2179402" cy="2180781"/>
            </a:xfrm>
          </p:grpSpPr>
          <p:sp>
            <p:nvSpPr>
              <p:cNvPr id="82" name="81 Rectángulo"/>
              <p:cNvSpPr/>
              <p:nvPr/>
            </p:nvSpPr>
            <p:spPr>
              <a:xfrm>
                <a:off x="5632958" y="1628800"/>
                <a:ext cx="544778" cy="539979"/>
              </a:xfrm>
              <a:prstGeom prst="rect">
                <a:avLst/>
              </a:prstGeom>
              <a:noFill/>
              <a:ln w="38100"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grpSp>
            <p:nvGrpSpPr>
              <p:cNvPr id="83" name="82 Grupo"/>
              <p:cNvGrpSpPr/>
              <p:nvPr/>
            </p:nvGrpSpPr>
            <p:grpSpPr>
              <a:xfrm>
                <a:off x="5632958" y="1628801"/>
                <a:ext cx="2179402" cy="2180780"/>
                <a:chOff x="4133644" y="1628800"/>
                <a:chExt cx="4358514" cy="4362217"/>
              </a:xfrm>
            </p:grpSpPr>
            <p:sp>
              <p:nvSpPr>
                <p:cNvPr id="84" name="83 Rectángulo"/>
                <p:cNvSpPr/>
                <p:nvPr/>
              </p:nvSpPr>
              <p:spPr>
                <a:xfrm>
                  <a:off x="5223448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85" name="84 Rectángulo"/>
                <p:cNvSpPr/>
                <p:nvPr/>
              </p:nvSpPr>
              <p:spPr>
                <a:xfrm>
                  <a:off x="7402560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sp>
              <p:nvSpPr>
                <p:cNvPr id="86" name="85 Rectángulo"/>
                <p:cNvSpPr/>
                <p:nvPr/>
              </p:nvSpPr>
              <p:spPr>
                <a:xfrm>
                  <a:off x="6313004" y="1628800"/>
                  <a:ext cx="1089556" cy="1080120"/>
                </a:xfrm>
                <a:prstGeom prst="rect">
                  <a:avLst/>
                </a:prstGeom>
                <a:noFill/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AR"/>
                </a:p>
              </p:txBody>
            </p:sp>
            <p:grpSp>
              <p:nvGrpSpPr>
                <p:cNvPr id="87" name="86 Grupo"/>
                <p:cNvGrpSpPr/>
                <p:nvPr/>
              </p:nvGrpSpPr>
              <p:grpSpPr>
                <a:xfrm>
                  <a:off x="4133644" y="2708920"/>
                  <a:ext cx="4358224" cy="1100660"/>
                  <a:chOff x="4133892" y="1628800"/>
                  <a:chExt cx="4358224" cy="1080120"/>
                </a:xfrm>
              </p:grpSpPr>
              <p:sp>
                <p:nvSpPr>
                  <p:cNvPr id="98" name="97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99" name="98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100" name="99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101" name="100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  <p:grpSp>
              <p:nvGrpSpPr>
                <p:cNvPr id="88" name="87 Grupo"/>
                <p:cNvGrpSpPr/>
                <p:nvPr/>
              </p:nvGrpSpPr>
              <p:grpSpPr>
                <a:xfrm>
                  <a:off x="4133644" y="4910897"/>
                  <a:ext cx="4358224" cy="1080120"/>
                  <a:chOff x="4133892" y="1628800"/>
                  <a:chExt cx="4358224" cy="1080120"/>
                </a:xfrm>
              </p:grpSpPr>
              <p:sp>
                <p:nvSpPr>
                  <p:cNvPr id="94" name="93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95" name="94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96" name="95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97" name="96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  <p:grpSp>
              <p:nvGrpSpPr>
                <p:cNvPr id="89" name="88 Grupo"/>
                <p:cNvGrpSpPr/>
                <p:nvPr/>
              </p:nvGrpSpPr>
              <p:grpSpPr>
                <a:xfrm>
                  <a:off x="4133934" y="3808585"/>
                  <a:ext cx="4358224" cy="1102311"/>
                  <a:chOff x="4133892" y="1628800"/>
                  <a:chExt cx="4358224" cy="1080120"/>
                </a:xfrm>
              </p:grpSpPr>
              <p:sp>
                <p:nvSpPr>
                  <p:cNvPr id="90" name="89 Rectángulo"/>
                  <p:cNvSpPr/>
                  <p:nvPr/>
                </p:nvSpPr>
                <p:spPr>
                  <a:xfrm>
                    <a:off x="5223448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91" name="90 Rectángulo"/>
                  <p:cNvSpPr/>
                  <p:nvPr/>
                </p:nvSpPr>
                <p:spPr>
                  <a:xfrm>
                    <a:off x="4133892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92" name="91 Rectángulo"/>
                  <p:cNvSpPr/>
                  <p:nvPr/>
                </p:nvSpPr>
                <p:spPr>
                  <a:xfrm>
                    <a:off x="7402560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  <p:sp>
                <p:nvSpPr>
                  <p:cNvPr id="93" name="92 Rectángulo"/>
                  <p:cNvSpPr/>
                  <p:nvPr/>
                </p:nvSpPr>
                <p:spPr>
                  <a:xfrm>
                    <a:off x="6313004" y="1628800"/>
                    <a:ext cx="1089556" cy="1080120"/>
                  </a:xfrm>
                  <a:prstGeom prst="rect">
                    <a:avLst/>
                  </a:prstGeom>
                  <a:noFill/>
                  <a:ln w="38100">
                    <a:solidFill>
                      <a:schemeClr val="accent5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AR"/>
                  </a:p>
                </p:txBody>
              </p:sp>
            </p:grpSp>
          </p:grpSp>
        </p:grpSp>
      </p:grpSp>
      <p:sp>
        <p:nvSpPr>
          <p:cNvPr id="13" name="12 CuadroTexto"/>
          <p:cNvSpPr txBox="1"/>
          <p:nvPr/>
        </p:nvSpPr>
        <p:spPr>
          <a:xfrm>
            <a:off x="467255" y="2621196"/>
            <a:ext cx="35926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/>
              <a:t>But</a:t>
            </a:r>
            <a:r>
              <a:rPr lang="es-AR" sz="2000" dirty="0"/>
              <a:t>, </a:t>
            </a:r>
            <a:r>
              <a:rPr lang="es-AR" sz="2000" dirty="0" err="1"/>
              <a:t>is</a:t>
            </a:r>
            <a:r>
              <a:rPr lang="es-AR" sz="2000" dirty="0"/>
              <a:t> </a:t>
            </a:r>
            <a:r>
              <a:rPr lang="es-AR" sz="2000" dirty="0" err="1"/>
              <a:t>the</a:t>
            </a:r>
            <a:r>
              <a:rPr lang="es-AR" sz="2000" dirty="0"/>
              <a:t> </a:t>
            </a:r>
            <a:r>
              <a:rPr lang="es-AR" sz="2000" dirty="0" err="1"/>
              <a:t>whole</a:t>
            </a:r>
            <a:r>
              <a:rPr lang="es-AR" sz="2000" dirty="0"/>
              <a:t> </a:t>
            </a:r>
            <a:r>
              <a:rPr lang="es-AR" sz="2000" dirty="0" err="1"/>
              <a:t>board</a:t>
            </a:r>
            <a:r>
              <a:rPr lang="es-AR" sz="2000" dirty="0"/>
              <a:t> a </a:t>
            </a:r>
            <a:r>
              <a:rPr lang="es-AR" sz="2000" dirty="0" err="1"/>
              <a:t>square</a:t>
            </a:r>
            <a:r>
              <a:rPr lang="es-AR" sz="2000" dirty="0"/>
              <a:t>?</a:t>
            </a:r>
          </a:p>
        </p:txBody>
      </p:sp>
      <p:grpSp>
        <p:nvGrpSpPr>
          <p:cNvPr id="103" name="102 Grupo"/>
          <p:cNvGrpSpPr/>
          <p:nvPr/>
        </p:nvGrpSpPr>
        <p:grpSpPr>
          <a:xfrm>
            <a:off x="582303" y="1582714"/>
            <a:ext cx="7957568" cy="4453734"/>
            <a:chOff x="582303" y="1582714"/>
            <a:chExt cx="7957568" cy="4453734"/>
          </a:xfrm>
        </p:grpSpPr>
        <p:sp>
          <p:nvSpPr>
            <p:cNvPr id="19" name="1 Título"/>
            <p:cNvSpPr txBox="1">
              <a:spLocks/>
            </p:cNvSpPr>
            <p:nvPr/>
          </p:nvSpPr>
          <p:spPr bwMode="auto">
            <a:xfrm>
              <a:off x="582303" y="3756177"/>
              <a:ext cx="3277883" cy="532714"/>
            </a:xfrm>
            <a:prstGeom prst="rect">
              <a:avLst/>
            </a:prstGeom>
            <a:ln>
              <a:solidFill>
                <a:srgbClr val="FF0000"/>
              </a:solidFill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4572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9144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13716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1828800" algn="l" rtl="0" eaLnBrk="1" fontAlgn="base" hangingPunct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s-AR" sz="2000" i="1" dirty="0">
                  <a:solidFill>
                    <a:srgbClr val="00B050"/>
                  </a:solidFill>
                </a:rPr>
                <a:t>… </a:t>
              </a:r>
              <a:r>
                <a:rPr lang="es-AR" sz="2000" i="1" dirty="0" err="1">
                  <a:solidFill>
                    <a:srgbClr val="00B050"/>
                  </a:solidFill>
                </a:rPr>
                <a:t>then</a:t>
              </a:r>
              <a:r>
                <a:rPr lang="es-AR" sz="2000" i="1" dirty="0">
                  <a:solidFill>
                    <a:srgbClr val="00B050"/>
                  </a:solidFill>
                </a:rPr>
                <a:t> </a:t>
              </a:r>
              <a:r>
                <a:rPr lang="es-AR" sz="2000" i="1" dirty="0" err="1">
                  <a:solidFill>
                    <a:srgbClr val="00B050"/>
                  </a:solidFill>
                </a:rPr>
                <a:t>we</a:t>
              </a:r>
              <a:r>
                <a:rPr lang="es-AR" sz="2000" i="1" dirty="0">
                  <a:solidFill>
                    <a:srgbClr val="00B050"/>
                  </a:solidFill>
                </a:rPr>
                <a:t> </a:t>
              </a:r>
              <a:r>
                <a:rPr lang="es-AR" sz="2000" i="1" dirty="0" err="1">
                  <a:solidFill>
                    <a:srgbClr val="00B050"/>
                  </a:solidFill>
                </a:rPr>
                <a:t>get</a:t>
              </a:r>
              <a:r>
                <a:rPr lang="es-AR" sz="2000" i="1" dirty="0">
                  <a:solidFill>
                    <a:srgbClr val="00B050"/>
                  </a:solidFill>
                </a:rPr>
                <a:t> </a:t>
              </a:r>
              <a:r>
                <a:rPr lang="es-AR" sz="2000" b="1" i="1" dirty="0">
                  <a:solidFill>
                    <a:srgbClr val="FF0000"/>
                  </a:solidFill>
                </a:rPr>
                <a:t>65</a:t>
              </a:r>
            </a:p>
          </p:txBody>
        </p:sp>
        <p:sp>
          <p:nvSpPr>
            <p:cNvPr id="102" name="101 Rectángulo"/>
            <p:cNvSpPr/>
            <p:nvPr/>
          </p:nvSpPr>
          <p:spPr>
            <a:xfrm>
              <a:off x="4086137" y="1582714"/>
              <a:ext cx="4453734" cy="445373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grpSp>
        <p:nvGrpSpPr>
          <p:cNvPr id="2" name="1 Grupo"/>
          <p:cNvGrpSpPr/>
          <p:nvPr/>
        </p:nvGrpSpPr>
        <p:grpSpPr>
          <a:xfrm>
            <a:off x="467544" y="1628801"/>
            <a:ext cx="4755977" cy="3368526"/>
            <a:chOff x="467544" y="1628801"/>
            <a:chExt cx="4755977" cy="3368526"/>
          </a:xfrm>
        </p:grpSpPr>
        <p:sp>
          <p:nvSpPr>
            <p:cNvPr id="104" name="103 CuadroTexto"/>
            <p:cNvSpPr txBox="1"/>
            <p:nvPr/>
          </p:nvSpPr>
          <p:spPr>
            <a:xfrm>
              <a:off x="467544" y="4597217"/>
              <a:ext cx="298671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AR" sz="2000" dirty="0" err="1"/>
                <a:t>But</a:t>
              </a:r>
              <a:r>
                <a:rPr lang="es-AR" sz="2000" dirty="0"/>
                <a:t> </a:t>
              </a:r>
              <a:r>
                <a:rPr lang="es-AR" sz="2000" dirty="0" err="1"/>
                <a:t>there</a:t>
              </a:r>
              <a:r>
                <a:rPr lang="es-AR" sz="2000" dirty="0"/>
                <a:t> are </a:t>
              </a:r>
              <a:r>
                <a:rPr lang="es-AR" sz="2000" dirty="0" err="1"/>
                <a:t>many</a:t>
              </a:r>
              <a:r>
                <a:rPr lang="es-AR" sz="2000" dirty="0"/>
                <a:t> more…</a:t>
              </a:r>
            </a:p>
          </p:txBody>
        </p:sp>
        <p:sp>
          <p:nvSpPr>
            <p:cNvPr id="105" name="104 Rectángulo"/>
            <p:cNvSpPr/>
            <p:nvPr/>
          </p:nvSpPr>
          <p:spPr>
            <a:xfrm>
              <a:off x="4134474" y="1628801"/>
              <a:ext cx="1089047" cy="1090228"/>
            </a:xfrm>
            <a:prstGeom prst="rect">
              <a:avLst/>
            </a:prstGeom>
            <a:solidFill>
              <a:srgbClr val="00B050">
                <a:alpha val="50000"/>
              </a:srgbClr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grpSp>
        <p:nvGrpSpPr>
          <p:cNvPr id="3" name="2 Grupo"/>
          <p:cNvGrpSpPr/>
          <p:nvPr/>
        </p:nvGrpSpPr>
        <p:grpSpPr>
          <a:xfrm>
            <a:off x="480464" y="4349562"/>
            <a:ext cx="5287581" cy="1640799"/>
            <a:chOff x="480464" y="4349562"/>
            <a:chExt cx="5287581" cy="1640799"/>
          </a:xfrm>
        </p:grpSpPr>
        <p:sp>
          <p:nvSpPr>
            <p:cNvPr id="106" name="105 Rectángulo"/>
            <p:cNvSpPr/>
            <p:nvPr/>
          </p:nvSpPr>
          <p:spPr>
            <a:xfrm>
              <a:off x="4134183" y="4349562"/>
              <a:ext cx="1633862" cy="1640799"/>
            </a:xfrm>
            <a:prstGeom prst="rect">
              <a:avLst/>
            </a:prstGeom>
            <a:solidFill>
              <a:srgbClr val="FFC000">
                <a:alpha val="50000"/>
              </a:srgbClr>
            </a:solidFill>
            <a:ln w="571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07" name="106 CuadroTexto"/>
            <p:cNvSpPr txBox="1"/>
            <p:nvPr/>
          </p:nvSpPr>
          <p:spPr>
            <a:xfrm>
              <a:off x="480464" y="5013176"/>
              <a:ext cx="3451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000" dirty="0"/>
                <a:t>2x2, 3x3, 4x4,  5x5, 6x6, 7x7</a:t>
              </a:r>
            </a:p>
          </p:txBody>
        </p:sp>
      </p:grpSp>
      <p:sp>
        <p:nvSpPr>
          <p:cNvPr id="109" name="1 Título"/>
          <p:cNvSpPr txBox="1">
            <a:spLocks/>
          </p:cNvSpPr>
          <p:nvPr/>
        </p:nvSpPr>
        <p:spPr bwMode="auto">
          <a:xfrm>
            <a:off x="547461" y="5589241"/>
            <a:ext cx="3384178" cy="503584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AR" sz="2000" i="1" dirty="0">
                <a:solidFill>
                  <a:srgbClr val="00B050"/>
                </a:solidFill>
              </a:rPr>
              <a:t>…</a:t>
            </a:r>
            <a:r>
              <a:rPr lang="es-AR" sz="2000" i="1" dirty="0" err="1">
                <a:solidFill>
                  <a:srgbClr val="00B050"/>
                </a:solidFill>
              </a:rPr>
              <a:t>indeed</a:t>
            </a:r>
            <a:r>
              <a:rPr lang="es-AR" sz="2000" i="1" dirty="0">
                <a:solidFill>
                  <a:srgbClr val="00B050"/>
                </a:solidFill>
              </a:rPr>
              <a:t> </a:t>
            </a:r>
            <a:r>
              <a:rPr lang="es-AR" sz="2000" i="1" dirty="0" err="1">
                <a:solidFill>
                  <a:srgbClr val="00B050"/>
                </a:solidFill>
              </a:rPr>
              <a:t>many</a:t>
            </a:r>
            <a:r>
              <a:rPr lang="es-AR" sz="2000" i="1" dirty="0">
                <a:solidFill>
                  <a:srgbClr val="00B050"/>
                </a:solidFill>
              </a:rPr>
              <a:t> more! TOTAL: </a:t>
            </a:r>
            <a:r>
              <a:rPr lang="es-AR" sz="2000" b="1" i="1" dirty="0">
                <a:solidFill>
                  <a:srgbClr val="FF0000"/>
                </a:solidFill>
              </a:rPr>
              <a:t>204</a:t>
            </a:r>
          </a:p>
        </p:txBody>
      </p:sp>
    </p:spTree>
    <p:extLst>
      <p:ext uri="{BB962C8B-B14F-4D97-AF65-F5344CB8AC3E}">
        <p14:creationId xmlns:p14="http://schemas.microsoft.com/office/powerpoint/2010/main" val="3017042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3" grpId="0"/>
      <p:bldP spid="10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caballo circul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120" y="1833428"/>
            <a:ext cx="4399491" cy="4389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onector"/>
          <p:cNvSpPr/>
          <p:nvPr/>
        </p:nvSpPr>
        <p:spPr>
          <a:xfrm>
            <a:off x="4431188" y="2697275"/>
            <a:ext cx="140121" cy="1143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5" name="14 Conector"/>
          <p:cNvSpPr/>
          <p:nvPr/>
        </p:nvSpPr>
        <p:spPr>
          <a:xfrm>
            <a:off x="3369797" y="2669097"/>
            <a:ext cx="140121" cy="1143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15 Conector"/>
          <p:cNvSpPr/>
          <p:nvPr/>
        </p:nvSpPr>
        <p:spPr>
          <a:xfrm>
            <a:off x="2849365" y="3201331"/>
            <a:ext cx="140121" cy="1143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16 Conector"/>
          <p:cNvSpPr/>
          <p:nvPr/>
        </p:nvSpPr>
        <p:spPr>
          <a:xfrm>
            <a:off x="2849364" y="4246377"/>
            <a:ext cx="140121" cy="1143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8" name="17 Conector"/>
          <p:cNvSpPr/>
          <p:nvPr/>
        </p:nvSpPr>
        <p:spPr>
          <a:xfrm>
            <a:off x="3369796" y="4743215"/>
            <a:ext cx="140121" cy="1143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9" name="18 Conector"/>
          <p:cNvSpPr/>
          <p:nvPr/>
        </p:nvSpPr>
        <p:spPr>
          <a:xfrm>
            <a:off x="4413703" y="4743215"/>
            <a:ext cx="140121" cy="1143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0" name="19 Conector"/>
          <p:cNvSpPr/>
          <p:nvPr/>
        </p:nvSpPr>
        <p:spPr>
          <a:xfrm>
            <a:off x="4926887" y="4236485"/>
            <a:ext cx="140121" cy="1143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1" name="20 Conector"/>
          <p:cNvSpPr/>
          <p:nvPr/>
        </p:nvSpPr>
        <p:spPr>
          <a:xfrm>
            <a:off x="4917263" y="3193339"/>
            <a:ext cx="140121" cy="1143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Elipse"/>
          <p:cNvSpPr/>
          <p:nvPr/>
        </p:nvSpPr>
        <p:spPr>
          <a:xfrm>
            <a:off x="2771800" y="2636912"/>
            <a:ext cx="2362814" cy="230425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3" name="3 Rectángulo"/>
          <p:cNvSpPr>
            <a:spLocks noChangeArrowheads="1"/>
          </p:cNvSpPr>
          <p:nvPr/>
        </p:nvSpPr>
        <p:spPr bwMode="auto">
          <a:xfrm>
            <a:off x="1126945" y="1904329"/>
            <a:ext cx="206375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AR" dirty="0"/>
              <a:t>8</a:t>
            </a:r>
          </a:p>
          <a:p>
            <a:endParaRPr lang="es-AR" dirty="0"/>
          </a:p>
          <a:p>
            <a:r>
              <a:rPr lang="es-AR" dirty="0"/>
              <a:t>7</a:t>
            </a:r>
          </a:p>
          <a:p>
            <a:endParaRPr lang="es-AR" dirty="0"/>
          </a:p>
          <a:p>
            <a:r>
              <a:rPr lang="es-AR" dirty="0"/>
              <a:t>6</a:t>
            </a:r>
          </a:p>
          <a:p>
            <a:endParaRPr lang="es-AR" dirty="0"/>
          </a:p>
          <a:p>
            <a:r>
              <a:rPr lang="es-AR" dirty="0"/>
              <a:t>5</a:t>
            </a:r>
          </a:p>
          <a:p>
            <a:endParaRPr lang="es-AR" dirty="0"/>
          </a:p>
          <a:p>
            <a:r>
              <a:rPr lang="es-AR" dirty="0"/>
              <a:t>4</a:t>
            </a:r>
          </a:p>
          <a:p>
            <a:endParaRPr lang="es-AR" dirty="0"/>
          </a:p>
          <a:p>
            <a:r>
              <a:rPr lang="es-AR" dirty="0"/>
              <a:t>3</a:t>
            </a:r>
          </a:p>
          <a:p>
            <a:endParaRPr lang="es-AR" dirty="0"/>
          </a:p>
          <a:p>
            <a:r>
              <a:rPr lang="es-AR" dirty="0"/>
              <a:t>2</a:t>
            </a:r>
          </a:p>
          <a:p>
            <a:endParaRPr lang="es-AR" dirty="0"/>
          </a:p>
          <a:p>
            <a:r>
              <a:rPr lang="es-AR" dirty="0"/>
              <a:t>1</a:t>
            </a:r>
          </a:p>
        </p:txBody>
      </p:sp>
      <p:sp>
        <p:nvSpPr>
          <p:cNvPr id="2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pPr eaLnBrk="1" hangingPunct="1"/>
            <a:r>
              <a:rPr lang="es-AR" sz="3600" b="1" dirty="0" err="1">
                <a:solidFill>
                  <a:srgbClr val="FF0000"/>
                </a:solidFill>
              </a:rPr>
              <a:t>Circunferences</a:t>
            </a:r>
            <a:r>
              <a:rPr lang="es-AR" sz="3600" b="1" dirty="0">
                <a:solidFill>
                  <a:srgbClr val="FF0000"/>
                </a:solidFill>
              </a:rPr>
              <a:t> </a:t>
            </a:r>
            <a:r>
              <a:rPr lang="es-AR" sz="3600" b="1" dirty="0" err="1">
                <a:solidFill>
                  <a:srgbClr val="FF0000"/>
                </a:solidFill>
              </a:rPr>
              <a:t>on</a:t>
            </a:r>
            <a:r>
              <a:rPr lang="es-AR" sz="3600" b="1" dirty="0">
                <a:solidFill>
                  <a:srgbClr val="FF0000"/>
                </a:solidFill>
              </a:rPr>
              <a:t> a </a:t>
            </a:r>
            <a:r>
              <a:rPr lang="es-AR" sz="3600" b="1" dirty="0" err="1">
                <a:solidFill>
                  <a:srgbClr val="FF0000"/>
                </a:solidFill>
              </a:rPr>
              <a:t>square</a:t>
            </a:r>
            <a:r>
              <a:rPr lang="es-AR" sz="3600" b="1" dirty="0">
                <a:solidFill>
                  <a:srgbClr val="FF0000"/>
                </a:solidFill>
              </a:rPr>
              <a:t>??</a:t>
            </a:r>
            <a:endParaRPr lang="es-E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185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875" y="1795364"/>
            <a:ext cx="4438269" cy="4465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2378867" y="3284326"/>
            <a:ext cx="2647233" cy="1584043"/>
            <a:chOff x="2329436" y="3208702"/>
            <a:chExt cx="2647233" cy="1584043"/>
          </a:xfrm>
        </p:grpSpPr>
        <p:cxnSp>
          <p:nvCxnSpPr>
            <p:cNvPr id="5" name="4 Conector recto de flecha"/>
            <p:cNvCxnSpPr/>
            <p:nvPr/>
          </p:nvCxnSpPr>
          <p:spPr>
            <a:xfrm flipH="1">
              <a:off x="4461079" y="3208702"/>
              <a:ext cx="515590" cy="1084394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5 Conector recto de flecha"/>
            <p:cNvCxnSpPr/>
            <p:nvPr/>
          </p:nvCxnSpPr>
          <p:spPr>
            <a:xfrm flipH="1">
              <a:off x="3467465" y="4293096"/>
              <a:ext cx="993614" cy="499649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6 Conector recto de flecha"/>
            <p:cNvCxnSpPr/>
            <p:nvPr/>
          </p:nvCxnSpPr>
          <p:spPr>
            <a:xfrm flipH="1" flipV="1">
              <a:off x="2329436" y="4293096"/>
              <a:ext cx="1119246" cy="476665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14 Grupo"/>
          <p:cNvGrpSpPr/>
          <p:nvPr/>
        </p:nvGrpSpPr>
        <p:grpSpPr>
          <a:xfrm>
            <a:off x="2421535" y="3305344"/>
            <a:ext cx="2641835" cy="1584043"/>
            <a:chOff x="2334834" y="3185718"/>
            <a:chExt cx="2641835" cy="1584043"/>
          </a:xfrm>
        </p:grpSpPr>
        <p:cxnSp>
          <p:nvCxnSpPr>
            <p:cNvPr id="16" name="15 Conector recto de flecha"/>
            <p:cNvCxnSpPr/>
            <p:nvPr/>
          </p:nvCxnSpPr>
          <p:spPr>
            <a:xfrm flipH="1">
              <a:off x="3448682" y="3685367"/>
              <a:ext cx="515590" cy="1084394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 de flecha"/>
            <p:cNvCxnSpPr/>
            <p:nvPr/>
          </p:nvCxnSpPr>
          <p:spPr>
            <a:xfrm flipH="1">
              <a:off x="3983055" y="3185718"/>
              <a:ext cx="993614" cy="499649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Conector recto de flecha"/>
            <p:cNvCxnSpPr/>
            <p:nvPr/>
          </p:nvCxnSpPr>
          <p:spPr>
            <a:xfrm flipH="1" flipV="1">
              <a:off x="2334834" y="4254364"/>
              <a:ext cx="1119246" cy="476665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20 Grupo"/>
          <p:cNvGrpSpPr/>
          <p:nvPr/>
        </p:nvGrpSpPr>
        <p:grpSpPr>
          <a:xfrm>
            <a:off x="2378867" y="3310094"/>
            <a:ext cx="2628450" cy="1084394"/>
            <a:chOff x="2392252" y="3252407"/>
            <a:chExt cx="2628450" cy="1084394"/>
          </a:xfrm>
        </p:grpSpPr>
        <p:cxnSp>
          <p:nvCxnSpPr>
            <p:cNvPr id="8" name="7 Conector recto de flecha"/>
            <p:cNvCxnSpPr/>
            <p:nvPr/>
          </p:nvCxnSpPr>
          <p:spPr>
            <a:xfrm flipH="1">
              <a:off x="2392252" y="3774205"/>
              <a:ext cx="993614" cy="499649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13 Conector recto de flecha"/>
            <p:cNvCxnSpPr/>
            <p:nvPr/>
          </p:nvCxnSpPr>
          <p:spPr>
            <a:xfrm flipH="1" flipV="1">
              <a:off x="3360171" y="3785696"/>
              <a:ext cx="1119246" cy="476665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 de flecha"/>
            <p:cNvCxnSpPr/>
            <p:nvPr/>
          </p:nvCxnSpPr>
          <p:spPr>
            <a:xfrm flipH="1">
              <a:off x="4505112" y="3252407"/>
              <a:ext cx="515590" cy="1084394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24 Grupo"/>
          <p:cNvGrpSpPr/>
          <p:nvPr/>
        </p:nvGrpSpPr>
        <p:grpSpPr>
          <a:xfrm>
            <a:off x="2396324" y="3351832"/>
            <a:ext cx="2610993" cy="1117470"/>
            <a:chOff x="2343098" y="3175626"/>
            <a:chExt cx="2610993" cy="1117470"/>
          </a:xfrm>
        </p:grpSpPr>
        <p:cxnSp>
          <p:nvCxnSpPr>
            <p:cNvPr id="9" name="8 Conector recto de flecha"/>
            <p:cNvCxnSpPr/>
            <p:nvPr/>
          </p:nvCxnSpPr>
          <p:spPr>
            <a:xfrm flipH="1">
              <a:off x="2343098" y="3208702"/>
              <a:ext cx="515590" cy="1084394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9 Conector recto de flecha"/>
            <p:cNvCxnSpPr/>
            <p:nvPr/>
          </p:nvCxnSpPr>
          <p:spPr>
            <a:xfrm flipH="1" flipV="1">
              <a:off x="2841231" y="3198610"/>
              <a:ext cx="1119246" cy="476665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21 Conector recto de flecha"/>
            <p:cNvCxnSpPr/>
            <p:nvPr/>
          </p:nvCxnSpPr>
          <p:spPr>
            <a:xfrm flipH="1">
              <a:off x="3960477" y="3175626"/>
              <a:ext cx="993614" cy="499649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26 Grupo"/>
          <p:cNvGrpSpPr/>
          <p:nvPr/>
        </p:nvGrpSpPr>
        <p:grpSpPr>
          <a:xfrm>
            <a:off x="2345022" y="2820383"/>
            <a:ext cx="2681078" cy="1553607"/>
            <a:chOff x="2339624" y="2709053"/>
            <a:chExt cx="2681078" cy="1553607"/>
          </a:xfrm>
        </p:grpSpPr>
        <p:cxnSp>
          <p:nvCxnSpPr>
            <p:cNvPr id="11" name="10 Conector recto de flecha"/>
            <p:cNvCxnSpPr/>
            <p:nvPr/>
          </p:nvCxnSpPr>
          <p:spPr>
            <a:xfrm flipH="1" flipV="1">
              <a:off x="3901456" y="2709053"/>
              <a:ext cx="1119246" cy="476665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 de flecha"/>
            <p:cNvCxnSpPr/>
            <p:nvPr/>
          </p:nvCxnSpPr>
          <p:spPr>
            <a:xfrm flipH="1">
              <a:off x="3372481" y="2709053"/>
              <a:ext cx="515590" cy="1084394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 de flecha"/>
            <p:cNvCxnSpPr/>
            <p:nvPr/>
          </p:nvCxnSpPr>
          <p:spPr>
            <a:xfrm flipH="1">
              <a:off x="2339624" y="3763011"/>
              <a:ext cx="993614" cy="499649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27 Grupo"/>
          <p:cNvGrpSpPr/>
          <p:nvPr/>
        </p:nvGrpSpPr>
        <p:grpSpPr>
          <a:xfrm>
            <a:off x="2418838" y="2836707"/>
            <a:ext cx="2628450" cy="1580629"/>
            <a:chOff x="2378867" y="2697560"/>
            <a:chExt cx="2628450" cy="1580629"/>
          </a:xfrm>
        </p:grpSpPr>
        <p:cxnSp>
          <p:nvCxnSpPr>
            <p:cNvPr id="12" name="11 Conector recto de flecha"/>
            <p:cNvCxnSpPr/>
            <p:nvPr/>
          </p:nvCxnSpPr>
          <p:spPr>
            <a:xfrm flipH="1">
              <a:off x="2894457" y="2697560"/>
              <a:ext cx="993614" cy="499649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22 Conector recto de flecha"/>
            <p:cNvCxnSpPr/>
            <p:nvPr/>
          </p:nvCxnSpPr>
          <p:spPr>
            <a:xfrm flipH="1">
              <a:off x="2378867" y="3193795"/>
              <a:ext cx="515590" cy="1084394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25 Conector recto de flecha"/>
            <p:cNvCxnSpPr/>
            <p:nvPr/>
          </p:nvCxnSpPr>
          <p:spPr>
            <a:xfrm flipH="1" flipV="1">
              <a:off x="3888071" y="2717130"/>
              <a:ext cx="1119246" cy="476665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3 Rectángulo"/>
          <p:cNvSpPr>
            <a:spLocks noChangeArrowheads="1"/>
          </p:cNvSpPr>
          <p:nvPr/>
        </p:nvSpPr>
        <p:spPr bwMode="auto">
          <a:xfrm>
            <a:off x="1126945" y="1904329"/>
            <a:ext cx="206375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AR" dirty="0"/>
              <a:t>8</a:t>
            </a:r>
          </a:p>
          <a:p>
            <a:endParaRPr lang="es-AR" dirty="0"/>
          </a:p>
          <a:p>
            <a:r>
              <a:rPr lang="es-AR" dirty="0"/>
              <a:t>7</a:t>
            </a:r>
          </a:p>
          <a:p>
            <a:endParaRPr lang="es-AR" dirty="0"/>
          </a:p>
          <a:p>
            <a:r>
              <a:rPr lang="es-AR" dirty="0"/>
              <a:t>6</a:t>
            </a:r>
          </a:p>
          <a:p>
            <a:endParaRPr lang="es-AR" dirty="0"/>
          </a:p>
          <a:p>
            <a:r>
              <a:rPr lang="es-AR" dirty="0"/>
              <a:t>5</a:t>
            </a:r>
          </a:p>
          <a:p>
            <a:endParaRPr lang="es-AR" dirty="0"/>
          </a:p>
          <a:p>
            <a:r>
              <a:rPr lang="es-AR" dirty="0"/>
              <a:t>4</a:t>
            </a:r>
          </a:p>
          <a:p>
            <a:endParaRPr lang="es-AR" dirty="0"/>
          </a:p>
          <a:p>
            <a:r>
              <a:rPr lang="es-AR" dirty="0"/>
              <a:t>3</a:t>
            </a:r>
          </a:p>
          <a:p>
            <a:endParaRPr lang="es-AR" dirty="0"/>
          </a:p>
          <a:p>
            <a:r>
              <a:rPr lang="es-AR" dirty="0"/>
              <a:t>2</a:t>
            </a:r>
          </a:p>
          <a:p>
            <a:endParaRPr lang="es-AR" dirty="0"/>
          </a:p>
          <a:p>
            <a:r>
              <a:rPr lang="es-AR" dirty="0"/>
              <a:t>1</a:t>
            </a:r>
          </a:p>
        </p:txBody>
      </p:sp>
      <p:sp>
        <p:nvSpPr>
          <p:cNvPr id="30" name="5 Rectángulo"/>
          <p:cNvSpPr>
            <a:spLocks noChangeArrowheads="1"/>
          </p:cNvSpPr>
          <p:nvPr/>
        </p:nvSpPr>
        <p:spPr bwMode="auto">
          <a:xfrm>
            <a:off x="1531955" y="6224293"/>
            <a:ext cx="419217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1700" dirty="0"/>
              <a:t> a       b       c       d       e        f       g       h</a:t>
            </a:r>
            <a:endParaRPr lang="es-AR" sz="1700" dirty="0"/>
          </a:p>
        </p:txBody>
      </p:sp>
      <p:sp>
        <p:nvSpPr>
          <p:cNvPr id="31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pPr eaLnBrk="1" hangingPunct="1"/>
            <a:r>
              <a:rPr lang="es-AR" sz="3600" b="1" dirty="0" err="1">
                <a:solidFill>
                  <a:srgbClr val="FF0000"/>
                </a:solidFill>
              </a:rPr>
              <a:t>Three</a:t>
            </a:r>
            <a:r>
              <a:rPr lang="es-AR" sz="3600" b="1" dirty="0">
                <a:solidFill>
                  <a:srgbClr val="FF0000"/>
                </a:solidFill>
              </a:rPr>
              <a:t> </a:t>
            </a:r>
            <a:r>
              <a:rPr lang="es-AR" sz="3600" b="1" dirty="0" err="1">
                <a:solidFill>
                  <a:srgbClr val="FF0000"/>
                </a:solidFill>
              </a:rPr>
              <a:t>dimensions</a:t>
            </a:r>
            <a:r>
              <a:rPr lang="es-AR" sz="3600" b="1" dirty="0">
                <a:solidFill>
                  <a:srgbClr val="FF0000"/>
                </a:solidFill>
              </a:rPr>
              <a:t> </a:t>
            </a:r>
            <a:r>
              <a:rPr lang="es-AR" sz="3600" b="1" dirty="0" err="1">
                <a:solidFill>
                  <a:srgbClr val="FF0000"/>
                </a:solidFill>
              </a:rPr>
              <a:t>geometry</a:t>
            </a:r>
            <a:r>
              <a:rPr lang="es-AR" sz="3600" b="1" dirty="0">
                <a:solidFill>
                  <a:srgbClr val="FF0000"/>
                </a:solidFill>
              </a:rPr>
              <a:t>??</a:t>
            </a:r>
            <a:endParaRPr lang="es-E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72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6 Rectángulo"/>
          <p:cNvSpPr>
            <a:spLocks noChangeArrowheads="1"/>
          </p:cNvSpPr>
          <p:nvPr/>
        </p:nvSpPr>
        <p:spPr bwMode="auto">
          <a:xfrm>
            <a:off x="3395663" y="5054600"/>
            <a:ext cx="5329237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AR" sz="3200" dirty="0"/>
              <a:t>1/4 + 1/4 = 2/4</a:t>
            </a:r>
          </a:p>
          <a:p>
            <a:r>
              <a:rPr lang="es-AR" sz="600" dirty="0"/>
              <a:t>    </a:t>
            </a:r>
          </a:p>
          <a:p>
            <a:r>
              <a:rPr lang="es-AR" sz="2400" dirty="0"/>
              <a:t>  1/4 = (4</a:t>
            </a:r>
            <a:r>
              <a:rPr lang="es-AR" dirty="0"/>
              <a:t>x</a:t>
            </a:r>
            <a:r>
              <a:rPr lang="es-AR" sz="2400" dirty="0"/>
              <a:t>4)/64  = (2</a:t>
            </a:r>
            <a:r>
              <a:rPr lang="es-AR" dirty="0"/>
              <a:t>x</a:t>
            </a:r>
            <a:r>
              <a:rPr lang="es-AR" sz="2400" dirty="0"/>
              <a:t>8)/64 = 16/64</a:t>
            </a:r>
          </a:p>
          <a:p>
            <a:pPr algn="ctr"/>
            <a:endParaRPr lang="es-AR" sz="600" dirty="0"/>
          </a:p>
          <a:p>
            <a:pPr algn="ctr"/>
            <a:r>
              <a:rPr lang="es-AR" sz="3200" dirty="0"/>
              <a:t>2/4 = 32/64 = 1/2 </a:t>
            </a:r>
          </a:p>
        </p:txBody>
      </p:sp>
      <p:grpSp>
        <p:nvGrpSpPr>
          <p:cNvPr id="2" name="1 Grupo"/>
          <p:cNvGrpSpPr/>
          <p:nvPr/>
        </p:nvGrpSpPr>
        <p:grpSpPr>
          <a:xfrm>
            <a:off x="323850" y="682624"/>
            <a:ext cx="2663825" cy="4224339"/>
            <a:chOff x="323850" y="682624"/>
            <a:chExt cx="2663825" cy="4224339"/>
          </a:xfrm>
        </p:grpSpPr>
        <p:sp>
          <p:nvSpPr>
            <p:cNvPr id="9218" name="Rectangle 14"/>
            <p:cNvSpPr>
              <a:spLocks noChangeArrowheads="1"/>
            </p:cNvSpPr>
            <p:nvPr/>
          </p:nvSpPr>
          <p:spPr bwMode="auto">
            <a:xfrm>
              <a:off x="468313" y="682624"/>
              <a:ext cx="2519362" cy="10181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s-AR" sz="3200" dirty="0"/>
                <a:t> </a:t>
              </a:r>
              <a:r>
                <a:rPr lang="es-AR" sz="3200" dirty="0" err="1"/>
                <a:t>Continuous</a:t>
              </a:r>
              <a:endParaRPr lang="es-ES" sz="3200" dirty="0"/>
            </a:p>
          </p:txBody>
        </p:sp>
        <p:sp>
          <p:nvSpPr>
            <p:cNvPr id="9221" name="13 Rectángulo"/>
            <p:cNvSpPr>
              <a:spLocks noChangeArrowheads="1"/>
            </p:cNvSpPr>
            <p:nvPr/>
          </p:nvSpPr>
          <p:spPr bwMode="auto">
            <a:xfrm>
              <a:off x="323850" y="2246313"/>
              <a:ext cx="206375" cy="2401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s-AR" sz="1000" dirty="0"/>
                <a:t>8</a:t>
              </a:r>
            </a:p>
            <a:p>
              <a:endParaRPr lang="es-AR" sz="1000" dirty="0"/>
            </a:p>
            <a:p>
              <a:r>
                <a:rPr lang="es-AR" sz="1000" dirty="0"/>
                <a:t>7</a:t>
              </a:r>
            </a:p>
            <a:p>
              <a:endParaRPr lang="es-AR" sz="1000" dirty="0"/>
            </a:p>
            <a:p>
              <a:r>
                <a:rPr lang="es-AR" sz="1000" dirty="0"/>
                <a:t>6</a:t>
              </a:r>
            </a:p>
            <a:p>
              <a:endParaRPr lang="es-AR" sz="1000" dirty="0"/>
            </a:p>
            <a:p>
              <a:r>
                <a:rPr lang="es-AR" sz="1000" dirty="0"/>
                <a:t>5</a:t>
              </a:r>
            </a:p>
            <a:p>
              <a:endParaRPr lang="es-AR" sz="1000" dirty="0"/>
            </a:p>
            <a:p>
              <a:r>
                <a:rPr lang="es-AR" sz="1000" dirty="0"/>
                <a:t>4</a:t>
              </a:r>
            </a:p>
            <a:p>
              <a:endParaRPr lang="es-AR" sz="1000" dirty="0"/>
            </a:p>
            <a:p>
              <a:r>
                <a:rPr lang="es-AR" sz="1000" dirty="0"/>
                <a:t>3</a:t>
              </a:r>
            </a:p>
            <a:p>
              <a:endParaRPr lang="es-AR" sz="1000" dirty="0"/>
            </a:p>
            <a:p>
              <a:r>
                <a:rPr lang="es-AR" sz="1000" dirty="0"/>
                <a:t>2</a:t>
              </a:r>
            </a:p>
            <a:p>
              <a:endParaRPr lang="es-AR" sz="1000" dirty="0"/>
            </a:p>
            <a:p>
              <a:r>
                <a:rPr lang="es-AR" sz="1000" dirty="0"/>
                <a:t>1</a:t>
              </a:r>
            </a:p>
          </p:txBody>
        </p:sp>
        <p:sp>
          <p:nvSpPr>
            <p:cNvPr id="9222" name="17 Rectángulo"/>
            <p:cNvSpPr>
              <a:spLocks noChangeArrowheads="1"/>
            </p:cNvSpPr>
            <p:nvPr/>
          </p:nvSpPr>
          <p:spPr bwMode="auto">
            <a:xfrm>
              <a:off x="539750" y="4652963"/>
              <a:ext cx="2447925" cy="25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pt-BR" sz="1000"/>
                <a:t> a      b       c       d       e       f       g       h</a:t>
              </a:r>
              <a:endParaRPr lang="es-AR" sz="1000"/>
            </a:p>
          </p:txBody>
        </p:sp>
        <p:pic>
          <p:nvPicPr>
            <p:cNvPr id="9223" name="Picture 8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275" y="2214563"/>
              <a:ext cx="2438400" cy="2438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" name="2 Grupo"/>
          <p:cNvGrpSpPr/>
          <p:nvPr/>
        </p:nvGrpSpPr>
        <p:grpSpPr>
          <a:xfrm>
            <a:off x="611188" y="5054600"/>
            <a:ext cx="2376487" cy="1527175"/>
            <a:chOff x="611188" y="5054600"/>
            <a:chExt cx="2376487" cy="1527175"/>
          </a:xfrm>
        </p:grpSpPr>
        <p:sp>
          <p:nvSpPr>
            <p:cNvPr id="9219" name="2 Rectángulo"/>
            <p:cNvSpPr>
              <a:spLocks noChangeArrowheads="1"/>
            </p:cNvSpPr>
            <p:nvPr/>
          </p:nvSpPr>
          <p:spPr bwMode="auto">
            <a:xfrm>
              <a:off x="611188" y="5054600"/>
              <a:ext cx="2376487" cy="862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s-AR" sz="1800" dirty="0"/>
                <a:t>Aritmética emergente</a:t>
              </a:r>
            </a:p>
            <a:p>
              <a:r>
                <a:rPr lang="es-AR" sz="3200" dirty="0"/>
                <a:t>   </a:t>
              </a:r>
              <a:r>
                <a:rPr lang="es-AR" sz="3200" u="sng" dirty="0"/>
                <a:t>1/2</a:t>
              </a:r>
              <a:endParaRPr lang="es-AR" dirty="0"/>
            </a:p>
          </p:txBody>
        </p:sp>
        <p:sp>
          <p:nvSpPr>
            <p:cNvPr id="9230" name="2 Rectángulo"/>
            <p:cNvSpPr>
              <a:spLocks noChangeArrowheads="1"/>
            </p:cNvSpPr>
            <p:nvPr/>
          </p:nvSpPr>
          <p:spPr bwMode="auto">
            <a:xfrm>
              <a:off x="755650" y="5719763"/>
              <a:ext cx="1152525" cy="862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s-AR" sz="3200"/>
                <a:t>2</a:t>
              </a:r>
            </a:p>
            <a:p>
              <a:endParaRPr lang="es-AR"/>
            </a:p>
          </p:txBody>
        </p:sp>
        <p:sp>
          <p:nvSpPr>
            <p:cNvPr id="9231" name="2 Rectángulo"/>
            <p:cNvSpPr>
              <a:spLocks noChangeArrowheads="1"/>
            </p:cNvSpPr>
            <p:nvPr/>
          </p:nvSpPr>
          <p:spPr bwMode="auto">
            <a:xfrm>
              <a:off x="1692275" y="5510213"/>
              <a:ext cx="1150938" cy="862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s-AR" sz="3200"/>
                <a:t>= 1/4</a:t>
              </a:r>
            </a:p>
            <a:p>
              <a:endParaRPr lang="es-AR"/>
            </a:p>
          </p:txBody>
        </p:sp>
      </p:grpSp>
      <p:grpSp>
        <p:nvGrpSpPr>
          <p:cNvPr id="4" name="3 Grupo"/>
          <p:cNvGrpSpPr/>
          <p:nvPr/>
        </p:nvGrpSpPr>
        <p:grpSpPr>
          <a:xfrm>
            <a:off x="3203575" y="682623"/>
            <a:ext cx="5548313" cy="4233865"/>
            <a:chOff x="3203575" y="682623"/>
            <a:chExt cx="5548313" cy="4233865"/>
          </a:xfrm>
        </p:grpSpPr>
        <p:sp>
          <p:nvSpPr>
            <p:cNvPr id="9224" name="9 Rectángulo"/>
            <p:cNvSpPr>
              <a:spLocks noChangeArrowheads="1"/>
            </p:cNvSpPr>
            <p:nvPr/>
          </p:nvSpPr>
          <p:spPr bwMode="auto">
            <a:xfrm>
              <a:off x="6084888" y="2214563"/>
              <a:ext cx="206375" cy="2400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s-AR" sz="1000"/>
                <a:t>8</a:t>
              </a:r>
            </a:p>
            <a:p>
              <a:endParaRPr lang="es-AR" sz="1000"/>
            </a:p>
            <a:p>
              <a:r>
                <a:rPr lang="es-AR" sz="1000"/>
                <a:t>7</a:t>
              </a:r>
            </a:p>
            <a:p>
              <a:endParaRPr lang="es-AR" sz="1000"/>
            </a:p>
            <a:p>
              <a:r>
                <a:rPr lang="es-AR" sz="1000"/>
                <a:t>6</a:t>
              </a:r>
            </a:p>
            <a:p>
              <a:endParaRPr lang="es-AR" sz="1000"/>
            </a:p>
            <a:p>
              <a:r>
                <a:rPr lang="es-AR" sz="1000"/>
                <a:t>5</a:t>
              </a:r>
            </a:p>
            <a:p>
              <a:endParaRPr lang="es-AR" sz="1000"/>
            </a:p>
            <a:p>
              <a:r>
                <a:rPr lang="es-AR" sz="1000"/>
                <a:t>4</a:t>
              </a:r>
            </a:p>
            <a:p>
              <a:endParaRPr lang="es-AR" sz="1000"/>
            </a:p>
            <a:p>
              <a:r>
                <a:rPr lang="es-AR" sz="1000"/>
                <a:t>3</a:t>
              </a:r>
            </a:p>
            <a:p>
              <a:endParaRPr lang="es-AR" sz="1000"/>
            </a:p>
            <a:p>
              <a:r>
                <a:rPr lang="es-AR" sz="1000"/>
                <a:t>2</a:t>
              </a:r>
            </a:p>
            <a:p>
              <a:endParaRPr lang="es-AR" sz="1000"/>
            </a:p>
            <a:p>
              <a:r>
                <a:rPr lang="es-AR" sz="1000"/>
                <a:t>1</a:t>
              </a:r>
            </a:p>
          </p:txBody>
        </p:sp>
        <p:pic>
          <p:nvPicPr>
            <p:cNvPr id="9225" name="Picture 1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1063" y="2214563"/>
              <a:ext cx="2446337" cy="24479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226" name="17 Rectángulo"/>
            <p:cNvSpPr>
              <a:spLocks noChangeArrowheads="1"/>
            </p:cNvSpPr>
            <p:nvPr/>
          </p:nvSpPr>
          <p:spPr bwMode="auto">
            <a:xfrm>
              <a:off x="3419475" y="4643438"/>
              <a:ext cx="2447925" cy="25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pt-BR" sz="1000"/>
                <a:t> a       b      c       d       e       f       g       h</a:t>
              </a:r>
              <a:endParaRPr lang="es-AR" sz="1000"/>
            </a:p>
          </p:txBody>
        </p:sp>
        <p:pic>
          <p:nvPicPr>
            <p:cNvPr id="9227" name="Picture 1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0788" y="2205038"/>
              <a:ext cx="2425700" cy="2427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228" name="14 Rectángulo"/>
            <p:cNvSpPr>
              <a:spLocks noChangeArrowheads="1"/>
            </p:cNvSpPr>
            <p:nvPr/>
          </p:nvSpPr>
          <p:spPr bwMode="auto">
            <a:xfrm>
              <a:off x="3203575" y="2252663"/>
              <a:ext cx="206375" cy="2400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s-AR" sz="1000"/>
                <a:t>8</a:t>
              </a:r>
            </a:p>
            <a:p>
              <a:endParaRPr lang="es-AR" sz="1000"/>
            </a:p>
            <a:p>
              <a:r>
                <a:rPr lang="es-AR" sz="1000"/>
                <a:t>7</a:t>
              </a:r>
            </a:p>
            <a:p>
              <a:endParaRPr lang="es-AR" sz="1000"/>
            </a:p>
            <a:p>
              <a:r>
                <a:rPr lang="es-AR" sz="1000"/>
                <a:t>6</a:t>
              </a:r>
            </a:p>
            <a:p>
              <a:endParaRPr lang="es-AR" sz="1000"/>
            </a:p>
            <a:p>
              <a:r>
                <a:rPr lang="es-AR" sz="1000"/>
                <a:t>5</a:t>
              </a:r>
            </a:p>
            <a:p>
              <a:endParaRPr lang="es-AR" sz="1000"/>
            </a:p>
            <a:p>
              <a:r>
                <a:rPr lang="es-AR" sz="1000"/>
                <a:t>4</a:t>
              </a:r>
            </a:p>
            <a:p>
              <a:endParaRPr lang="es-AR" sz="1000"/>
            </a:p>
            <a:p>
              <a:r>
                <a:rPr lang="es-AR" sz="1000"/>
                <a:t>3</a:t>
              </a:r>
            </a:p>
            <a:p>
              <a:endParaRPr lang="es-AR" sz="1000"/>
            </a:p>
            <a:p>
              <a:r>
                <a:rPr lang="es-AR" sz="1000"/>
                <a:t>2</a:t>
              </a:r>
            </a:p>
            <a:p>
              <a:endParaRPr lang="es-AR" sz="1000"/>
            </a:p>
            <a:p>
              <a:r>
                <a:rPr lang="es-AR" sz="1000"/>
                <a:t>1</a:t>
              </a:r>
            </a:p>
          </p:txBody>
        </p:sp>
        <p:sp>
          <p:nvSpPr>
            <p:cNvPr id="9229" name="17 Rectángulo"/>
            <p:cNvSpPr>
              <a:spLocks noChangeArrowheads="1"/>
            </p:cNvSpPr>
            <p:nvPr/>
          </p:nvSpPr>
          <p:spPr bwMode="auto">
            <a:xfrm>
              <a:off x="6303963" y="4662488"/>
              <a:ext cx="2447925" cy="25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pt-BR" sz="1000"/>
                <a:t> a       b      c       d       e       f       g       h</a:t>
              </a:r>
              <a:endParaRPr lang="es-AR" sz="1000"/>
            </a:p>
          </p:txBody>
        </p:sp>
        <p:sp>
          <p:nvSpPr>
            <p:cNvPr id="18" name="Rectangle 14"/>
            <p:cNvSpPr>
              <a:spLocks noChangeArrowheads="1"/>
            </p:cNvSpPr>
            <p:nvPr/>
          </p:nvSpPr>
          <p:spPr bwMode="auto">
            <a:xfrm>
              <a:off x="4572000" y="682623"/>
              <a:ext cx="2747962" cy="10181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lang="es-AR" sz="3200" dirty="0"/>
            </a:p>
            <a:p>
              <a:pPr algn="ctr"/>
              <a:r>
                <a:rPr lang="es-AR" sz="3200" dirty="0" err="1"/>
                <a:t>Discontinuous</a:t>
              </a:r>
              <a:endParaRPr lang="es-ES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24101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 Título"/>
          <p:cNvSpPr>
            <a:spLocks noGrp="1"/>
          </p:cNvSpPr>
          <p:nvPr>
            <p:ph type="title"/>
          </p:nvPr>
        </p:nvSpPr>
        <p:spPr>
          <a:xfrm>
            <a:off x="539749" y="620688"/>
            <a:ext cx="8064502" cy="43204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s-AR" sz="2400" dirty="0" err="1">
                <a:solidFill>
                  <a:srgbClr val="FF0000"/>
                </a:solidFill>
              </a:rPr>
              <a:t>Problems</a:t>
            </a:r>
            <a:r>
              <a:rPr lang="es-AR" sz="2400" dirty="0">
                <a:solidFill>
                  <a:srgbClr val="FF0000"/>
                </a:solidFill>
              </a:rPr>
              <a:t> </a:t>
            </a:r>
            <a:r>
              <a:rPr lang="es-AR" sz="2400" dirty="0" err="1">
                <a:solidFill>
                  <a:srgbClr val="FF0000"/>
                </a:solidFill>
              </a:rPr>
              <a:t>with</a:t>
            </a:r>
            <a:r>
              <a:rPr lang="es-AR" sz="2400" dirty="0">
                <a:solidFill>
                  <a:srgbClr val="FF0000"/>
                </a:solidFill>
              </a:rPr>
              <a:t> </a:t>
            </a:r>
            <a:r>
              <a:rPr lang="es-AR" sz="2400" dirty="0" err="1">
                <a:solidFill>
                  <a:srgbClr val="FF0000"/>
                </a:solidFill>
              </a:rPr>
              <a:t>different</a:t>
            </a:r>
            <a:r>
              <a:rPr lang="es-AR" sz="2400" dirty="0">
                <a:solidFill>
                  <a:srgbClr val="FF0000"/>
                </a:solidFill>
              </a:rPr>
              <a:t> </a:t>
            </a:r>
            <a:r>
              <a:rPr lang="es-AR" sz="2400" dirty="0" err="1">
                <a:solidFill>
                  <a:srgbClr val="FF0000"/>
                </a:solidFill>
              </a:rPr>
              <a:t>quarters</a:t>
            </a:r>
            <a:endParaRPr lang="es-AR" sz="2400" b="1" dirty="0">
              <a:solidFill>
                <a:srgbClr val="FF0000"/>
              </a:solidFill>
            </a:endParaRPr>
          </a:p>
        </p:txBody>
      </p:sp>
      <p:grpSp>
        <p:nvGrpSpPr>
          <p:cNvPr id="3" name="17 Grupo"/>
          <p:cNvGrpSpPr/>
          <p:nvPr/>
        </p:nvGrpSpPr>
        <p:grpSpPr>
          <a:xfrm>
            <a:off x="525033" y="1520386"/>
            <a:ext cx="3614919" cy="4960105"/>
            <a:chOff x="525033" y="1520386"/>
            <a:chExt cx="3614919" cy="4960105"/>
          </a:xfrm>
        </p:grpSpPr>
        <p:grpSp>
          <p:nvGrpSpPr>
            <p:cNvPr id="4" name="13 Grupo"/>
            <p:cNvGrpSpPr/>
            <p:nvPr/>
          </p:nvGrpSpPr>
          <p:grpSpPr>
            <a:xfrm>
              <a:off x="525033" y="2852937"/>
              <a:ext cx="3614919" cy="3627554"/>
              <a:chOff x="525033" y="1268759"/>
              <a:chExt cx="3326887" cy="3312369"/>
            </a:xfrm>
          </p:grpSpPr>
          <p:pic>
            <p:nvPicPr>
              <p:cNvPr id="42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5033" y="1268759"/>
                <a:ext cx="3326887" cy="331236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47" name="46 Rectángulo"/>
              <p:cNvSpPr/>
              <p:nvPr/>
            </p:nvSpPr>
            <p:spPr>
              <a:xfrm>
                <a:off x="549601" y="1291920"/>
                <a:ext cx="1638876" cy="1619633"/>
              </a:xfrm>
              <a:prstGeom prst="rect">
                <a:avLst/>
              </a:prstGeom>
              <a:solidFill>
                <a:srgbClr val="00B0F0">
                  <a:alpha val="50000"/>
                </a:srgbClr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sp>
            <p:nvSpPr>
              <p:cNvPr id="48" name="47 Rectángulo"/>
              <p:cNvSpPr/>
              <p:nvPr/>
            </p:nvSpPr>
            <p:spPr>
              <a:xfrm rot="5400000">
                <a:off x="1775945" y="2503800"/>
                <a:ext cx="3253023" cy="829268"/>
              </a:xfrm>
              <a:prstGeom prst="rect">
                <a:avLst/>
              </a:prstGeom>
              <a:solidFill>
                <a:srgbClr val="00B0F0">
                  <a:alpha val="50000"/>
                </a:srgbClr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sp>
            <p:nvSpPr>
              <p:cNvPr id="2" name="1 CuadroTexto"/>
              <p:cNvSpPr txBox="1"/>
              <p:nvPr/>
            </p:nvSpPr>
            <p:spPr>
              <a:xfrm>
                <a:off x="1092517" y="1917070"/>
                <a:ext cx="705018" cy="4215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AR" sz="2400" b="1" dirty="0"/>
                  <a:t>1/4</a:t>
                </a:r>
              </a:p>
            </p:txBody>
          </p:sp>
          <p:sp>
            <p:nvSpPr>
              <p:cNvPr id="32" name="31 CuadroTexto"/>
              <p:cNvSpPr txBox="1"/>
              <p:nvPr/>
            </p:nvSpPr>
            <p:spPr>
              <a:xfrm>
                <a:off x="3150427" y="2740277"/>
                <a:ext cx="666663" cy="4215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AR" sz="2400" b="1" dirty="0"/>
                  <a:t>1/4</a:t>
                </a:r>
              </a:p>
            </p:txBody>
          </p:sp>
        </p:grpSp>
        <p:sp>
          <p:nvSpPr>
            <p:cNvPr id="17" name="16 CuadroTexto"/>
            <p:cNvSpPr txBox="1"/>
            <p:nvPr/>
          </p:nvSpPr>
          <p:spPr>
            <a:xfrm>
              <a:off x="539749" y="1520386"/>
              <a:ext cx="356235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s-AR" sz="2400" dirty="0"/>
            </a:p>
          </p:txBody>
        </p:sp>
      </p:grpSp>
      <p:grpSp>
        <p:nvGrpSpPr>
          <p:cNvPr id="6" name="18 Grupo"/>
          <p:cNvGrpSpPr/>
          <p:nvPr/>
        </p:nvGrpSpPr>
        <p:grpSpPr>
          <a:xfrm>
            <a:off x="4932040" y="1520386"/>
            <a:ext cx="3676734" cy="5004958"/>
            <a:chOff x="4932040" y="1520386"/>
            <a:chExt cx="3676734" cy="5004958"/>
          </a:xfrm>
        </p:grpSpPr>
        <p:grpSp>
          <p:nvGrpSpPr>
            <p:cNvPr id="7" name="14 Grupo"/>
            <p:cNvGrpSpPr/>
            <p:nvPr/>
          </p:nvGrpSpPr>
          <p:grpSpPr>
            <a:xfrm>
              <a:off x="4932040" y="2852937"/>
              <a:ext cx="3676734" cy="3672407"/>
              <a:chOff x="5307442" y="1313614"/>
              <a:chExt cx="3301332" cy="3312368"/>
            </a:xfrm>
          </p:grpSpPr>
          <p:pic>
            <p:nvPicPr>
              <p:cNvPr id="5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07442" y="1313614"/>
                <a:ext cx="3301332" cy="3312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8" name="27 Rectángulo"/>
              <p:cNvSpPr/>
              <p:nvPr/>
            </p:nvSpPr>
            <p:spPr>
              <a:xfrm>
                <a:off x="5338108" y="3356992"/>
                <a:ext cx="3240000" cy="813600"/>
              </a:xfrm>
              <a:prstGeom prst="rect">
                <a:avLst/>
              </a:prstGeom>
              <a:solidFill>
                <a:srgbClr val="00B0F0">
                  <a:alpha val="50000"/>
                </a:srgbClr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sp>
            <p:nvSpPr>
              <p:cNvPr id="46" name="45 Rectángulo"/>
              <p:cNvSpPr/>
              <p:nvPr/>
            </p:nvSpPr>
            <p:spPr>
              <a:xfrm>
                <a:off x="6132350" y="1340305"/>
                <a:ext cx="1645465" cy="1629493"/>
              </a:xfrm>
              <a:prstGeom prst="rect">
                <a:avLst/>
              </a:prstGeom>
              <a:solidFill>
                <a:srgbClr val="00B0F0">
                  <a:alpha val="50000"/>
                </a:srgbClr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sp>
            <p:nvSpPr>
              <p:cNvPr id="38" name="37 CuadroTexto"/>
              <p:cNvSpPr txBox="1"/>
              <p:nvPr/>
            </p:nvSpPr>
            <p:spPr>
              <a:xfrm>
                <a:off x="6706080" y="1970385"/>
                <a:ext cx="613289" cy="4164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AR" sz="2400" b="1" dirty="0"/>
                  <a:t>1/4</a:t>
                </a:r>
              </a:p>
            </p:txBody>
          </p:sp>
          <p:sp>
            <p:nvSpPr>
              <p:cNvPr id="43" name="42 CuadroTexto"/>
              <p:cNvSpPr txBox="1"/>
              <p:nvPr/>
            </p:nvSpPr>
            <p:spPr>
              <a:xfrm>
                <a:off x="6706080" y="3579126"/>
                <a:ext cx="613289" cy="4164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AR" sz="2400" b="1" dirty="0"/>
                  <a:t>1/4</a:t>
                </a:r>
              </a:p>
            </p:txBody>
          </p:sp>
        </p:grpSp>
        <p:sp>
          <p:nvSpPr>
            <p:cNvPr id="55" name="54 CuadroTexto"/>
            <p:cNvSpPr txBox="1"/>
            <p:nvPr/>
          </p:nvSpPr>
          <p:spPr>
            <a:xfrm>
              <a:off x="5220072" y="1520386"/>
              <a:ext cx="30026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s-AR" sz="2400" dirty="0"/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1168262" y="2852937"/>
            <a:ext cx="1891569" cy="3627554"/>
            <a:chOff x="1168262" y="2852937"/>
            <a:chExt cx="1891569" cy="3627554"/>
          </a:xfrm>
        </p:grpSpPr>
        <p:cxnSp>
          <p:nvCxnSpPr>
            <p:cNvPr id="9" name="8 Conector recto"/>
            <p:cNvCxnSpPr>
              <a:endCxn id="42" idx="2"/>
            </p:cNvCxnSpPr>
            <p:nvPr/>
          </p:nvCxnSpPr>
          <p:spPr>
            <a:xfrm>
              <a:off x="2332492" y="2852937"/>
              <a:ext cx="1" cy="3627554"/>
            </a:xfrm>
            <a:prstGeom prst="line">
              <a:avLst/>
            </a:prstGeom>
            <a:ln w="5715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6 Grupo"/>
            <p:cNvGrpSpPr/>
            <p:nvPr/>
          </p:nvGrpSpPr>
          <p:grpSpPr>
            <a:xfrm>
              <a:off x="1168262" y="4464476"/>
              <a:ext cx="1891569" cy="1299623"/>
              <a:chOff x="1168262" y="4464476"/>
              <a:chExt cx="1891569" cy="1299623"/>
            </a:xfrm>
          </p:grpSpPr>
          <p:sp>
            <p:nvSpPr>
              <p:cNvPr id="24" name="23 CuadroTexto"/>
              <p:cNvSpPr txBox="1"/>
              <p:nvPr/>
            </p:nvSpPr>
            <p:spPr>
              <a:xfrm>
                <a:off x="1168262" y="5302434"/>
                <a:ext cx="7394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AR" sz="2400" b="1" dirty="0">
                    <a:solidFill>
                      <a:srgbClr val="FF0000"/>
                    </a:solidFill>
                  </a:rPr>
                  <a:t>1/4</a:t>
                </a:r>
              </a:p>
            </p:txBody>
          </p:sp>
          <p:sp>
            <p:nvSpPr>
              <p:cNvPr id="25" name="24 CuadroTexto"/>
              <p:cNvSpPr txBox="1"/>
              <p:nvPr/>
            </p:nvSpPr>
            <p:spPr>
              <a:xfrm>
                <a:off x="2376804" y="4464476"/>
                <a:ext cx="68302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AR" sz="2400" b="1" dirty="0">
                    <a:solidFill>
                      <a:srgbClr val="FF0000"/>
                    </a:solidFill>
                  </a:rPr>
                  <a:t>1/4</a:t>
                </a:r>
              </a:p>
            </p:txBody>
          </p:sp>
        </p:grpSp>
      </p:grpSp>
      <p:grpSp>
        <p:nvGrpSpPr>
          <p:cNvPr id="12" name="12 Grupo"/>
          <p:cNvGrpSpPr/>
          <p:nvPr/>
        </p:nvGrpSpPr>
        <p:grpSpPr>
          <a:xfrm>
            <a:off x="4932042" y="3521099"/>
            <a:ext cx="3676732" cy="1168042"/>
            <a:chOff x="4932042" y="3521099"/>
            <a:chExt cx="3676732" cy="1168042"/>
          </a:xfrm>
        </p:grpSpPr>
        <p:cxnSp>
          <p:nvCxnSpPr>
            <p:cNvPr id="20" name="19 Conector recto"/>
            <p:cNvCxnSpPr>
              <a:stCxn id="5" idx="3"/>
            </p:cNvCxnSpPr>
            <p:nvPr/>
          </p:nvCxnSpPr>
          <p:spPr>
            <a:xfrm flipH="1" flipV="1">
              <a:off x="4932042" y="4689140"/>
              <a:ext cx="3676732" cy="1"/>
            </a:xfrm>
            <a:prstGeom prst="line">
              <a:avLst/>
            </a:prstGeom>
            <a:ln w="5715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29 CuadroTexto"/>
            <p:cNvSpPr txBox="1"/>
            <p:nvPr/>
          </p:nvSpPr>
          <p:spPr>
            <a:xfrm>
              <a:off x="5055610" y="3521099"/>
              <a:ext cx="68302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b="1" dirty="0">
                  <a:solidFill>
                    <a:srgbClr val="FF0000"/>
                  </a:solidFill>
                </a:rPr>
                <a:t>1/8</a:t>
              </a:r>
            </a:p>
          </p:txBody>
        </p:sp>
        <p:sp>
          <p:nvSpPr>
            <p:cNvPr id="33" name="32 CuadroTexto"/>
            <p:cNvSpPr txBox="1"/>
            <p:nvPr/>
          </p:nvSpPr>
          <p:spPr>
            <a:xfrm>
              <a:off x="7881185" y="3715336"/>
              <a:ext cx="68302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b="1" dirty="0">
                  <a:solidFill>
                    <a:srgbClr val="FF0000"/>
                  </a:solidFill>
                </a:rPr>
                <a:t>1/8</a:t>
              </a:r>
            </a:p>
          </p:txBody>
        </p:sp>
      </p:grpSp>
      <p:grpSp>
        <p:nvGrpSpPr>
          <p:cNvPr id="13" name="15 Grupo"/>
          <p:cNvGrpSpPr/>
          <p:nvPr/>
        </p:nvGrpSpPr>
        <p:grpSpPr>
          <a:xfrm>
            <a:off x="6465155" y="4695308"/>
            <a:ext cx="707592" cy="1813948"/>
            <a:chOff x="6465155" y="4695308"/>
            <a:chExt cx="707592" cy="1813948"/>
          </a:xfrm>
        </p:grpSpPr>
        <p:sp>
          <p:nvSpPr>
            <p:cNvPr id="31" name="30 CuadroTexto"/>
            <p:cNvSpPr txBox="1"/>
            <p:nvPr/>
          </p:nvSpPr>
          <p:spPr>
            <a:xfrm>
              <a:off x="6465155" y="4695308"/>
              <a:ext cx="68302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b="1" dirty="0">
                  <a:solidFill>
                    <a:srgbClr val="FF0000"/>
                  </a:solidFill>
                </a:rPr>
                <a:t>1/8</a:t>
              </a:r>
            </a:p>
          </p:txBody>
        </p:sp>
        <p:sp>
          <p:nvSpPr>
            <p:cNvPr id="34" name="33 CuadroTexto"/>
            <p:cNvSpPr txBox="1"/>
            <p:nvPr/>
          </p:nvSpPr>
          <p:spPr>
            <a:xfrm>
              <a:off x="6489720" y="6047591"/>
              <a:ext cx="68302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b="1" dirty="0">
                  <a:solidFill>
                    <a:srgbClr val="FF0000"/>
                  </a:solidFill>
                </a:rPr>
                <a:t>1/8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966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		</a:t>
            </a:r>
            <a:r>
              <a:rPr lang="es-ES" dirty="0">
                <a:solidFill>
                  <a:srgbClr val="FF0000"/>
                </a:solidFill>
              </a:rPr>
              <a:t>Chess and </a:t>
            </a:r>
            <a:r>
              <a:rPr lang="es-ES" dirty="0" err="1">
                <a:solidFill>
                  <a:srgbClr val="FF0000"/>
                </a:solidFill>
              </a:rPr>
              <a:t>Arithmetic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1560" y="1844824"/>
            <a:ext cx="3893056" cy="4572000"/>
          </a:xfrm>
        </p:spPr>
        <p:txBody>
          <a:bodyPr>
            <a:normAutofit/>
          </a:bodyPr>
          <a:lstStyle/>
          <a:p>
            <a:r>
              <a:rPr lang="es-ES" sz="4400" dirty="0"/>
              <a:t> </a:t>
            </a:r>
            <a:r>
              <a:rPr lang="es-ES" sz="3600" dirty="0"/>
              <a:t>R + Q + N =18</a:t>
            </a:r>
          </a:p>
          <a:p>
            <a:r>
              <a:rPr lang="es-ES" sz="4400" dirty="0"/>
              <a:t> Q + 3P = 13</a:t>
            </a:r>
          </a:p>
          <a:p>
            <a:r>
              <a:rPr lang="es-ES" sz="4400" dirty="0"/>
              <a:t> Q – R = 5</a:t>
            </a:r>
          </a:p>
          <a:p>
            <a:r>
              <a:rPr lang="es-ES" sz="4400" dirty="0"/>
              <a:t> N + ? = 6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932040" y="1844824"/>
            <a:ext cx="3749040" cy="4572000"/>
          </a:xfrm>
        </p:spPr>
        <p:txBody>
          <a:bodyPr>
            <a:normAutofit/>
          </a:bodyPr>
          <a:lstStyle/>
          <a:p>
            <a:r>
              <a:rPr lang="es-ES" sz="4400" dirty="0"/>
              <a:t> R = 5P</a:t>
            </a:r>
          </a:p>
          <a:p>
            <a:r>
              <a:rPr lang="es-ES" sz="4400" dirty="0"/>
              <a:t> R = N + 2P</a:t>
            </a:r>
          </a:p>
          <a:p>
            <a:r>
              <a:rPr lang="es-ES" sz="4400" dirty="0"/>
              <a:t> R = B + 2P</a:t>
            </a:r>
          </a:p>
          <a:p>
            <a:r>
              <a:rPr lang="es-ES" sz="4400" dirty="0"/>
              <a:t> R = Q – R </a:t>
            </a:r>
          </a:p>
        </p:txBody>
      </p:sp>
    </p:spTree>
    <p:extLst>
      <p:ext uri="{BB962C8B-B14F-4D97-AF65-F5344CB8AC3E}">
        <p14:creationId xmlns:p14="http://schemas.microsoft.com/office/powerpoint/2010/main" val="1156079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Marcador de posición de imagen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78" b="22978"/>
          <a:stretch>
            <a:fillRect/>
          </a:stretch>
        </p:blipFill>
        <p:spPr>
          <a:xfrm>
            <a:off x="7308304" y="3159018"/>
            <a:ext cx="1545853" cy="786766"/>
          </a:xfr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867" y="256458"/>
            <a:ext cx="4423621" cy="4166291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70721"/>
            <a:ext cx="3347864" cy="2272004"/>
          </a:xfrm>
          <a:prstGeom prst="rect">
            <a:avLst/>
          </a:prstGeom>
        </p:spPr>
      </p:pic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D18BD80-2535-48BB-9CE8-8361866CDC8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34805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REVOLUTIONARY PAWNS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Philidor, 1726 – 1795</a:t>
            </a:r>
          </a:p>
          <a:p>
            <a:pPr eaLnBrk="1" hangingPunct="1"/>
            <a:endParaRPr lang="es-ES" dirty="0"/>
          </a:p>
        </p:txBody>
      </p:sp>
      <p:pic>
        <p:nvPicPr>
          <p:cNvPr id="77828" name="Picture 4" descr="philid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982" y="3657600"/>
            <a:ext cx="2755900" cy="32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7829" name="Picture 5" descr="Philidor a la cieg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3657600"/>
            <a:ext cx="3240360" cy="32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7830" name="Picture 6" descr="Revolución Frances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3657600"/>
            <a:ext cx="3048000" cy="32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630392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Cold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War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b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Hot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Board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Match Fischer – Spassky, 1972,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Iceland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0900" name="Picture 4" descr="bandera EEU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4043680"/>
            <a:ext cx="2711896" cy="2697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0901" name="Picture 6" descr="Bandera_sovietica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0287" y="4043680"/>
            <a:ext cx="2819400" cy="26976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0902" name="Picture 7" descr="duelo Islandi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687" y="4031281"/>
            <a:ext cx="3276600" cy="2710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8263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505072" y="404664"/>
            <a:ext cx="9649072" cy="1399032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120 YEARS OF WORLDWIDE RESEARCH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3528" y="2060848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EDUCATIONAL CHESS STUDENTS</a:t>
            </a:r>
          </a:p>
        </p:txBody>
      </p:sp>
      <p:cxnSp>
        <p:nvCxnSpPr>
          <p:cNvPr id="6" name="5 Conector recto de flecha"/>
          <p:cNvCxnSpPr/>
          <p:nvPr/>
        </p:nvCxnSpPr>
        <p:spPr>
          <a:xfrm flipH="1">
            <a:off x="1979712" y="2708920"/>
            <a:ext cx="1689308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179512" y="3861048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>
                <a:solidFill>
                  <a:prstClr val="white"/>
                </a:solidFill>
              </a:rPr>
              <a:t>Better</a:t>
            </a:r>
            <a:r>
              <a:rPr lang="es-ES" dirty="0">
                <a:solidFill>
                  <a:prstClr val="white"/>
                </a:solidFill>
              </a:rPr>
              <a:t>  </a:t>
            </a:r>
            <a:r>
              <a:rPr lang="es-ES" dirty="0" err="1">
                <a:solidFill>
                  <a:prstClr val="white"/>
                </a:solidFill>
              </a:rPr>
              <a:t>academic</a:t>
            </a:r>
            <a:r>
              <a:rPr lang="es-ES" dirty="0">
                <a:solidFill>
                  <a:prstClr val="white"/>
                </a:solidFill>
              </a:rPr>
              <a:t> performance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4716016" y="2708920"/>
            <a:ext cx="1872208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5004048" y="3717032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>
                <a:solidFill>
                  <a:prstClr val="white"/>
                </a:solidFill>
              </a:rPr>
              <a:t>Develop</a:t>
            </a:r>
            <a:r>
              <a:rPr lang="es-ES" dirty="0">
                <a:solidFill>
                  <a:prstClr val="white"/>
                </a:solidFill>
              </a:rPr>
              <a:t> </a:t>
            </a:r>
            <a:r>
              <a:rPr lang="es-ES" dirty="0" err="1">
                <a:solidFill>
                  <a:prstClr val="white"/>
                </a:solidFill>
              </a:rPr>
              <a:t>greater</a:t>
            </a:r>
            <a:r>
              <a:rPr lang="es-ES" dirty="0">
                <a:solidFill>
                  <a:prstClr val="white"/>
                </a:solidFill>
              </a:rPr>
              <a:t> </a:t>
            </a:r>
            <a:r>
              <a:rPr lang="es-ES" dirty="0" err="1">
                <a:solidFill>
                  <a:prstClr val="white"/>
                </a:solidFill>
              </a:rPr>
              <a:t>intelligence</a:t>
            </a:r>
            <a:r>
              <a:rPr lang="es-ES" dirty="0">
                <a:solidFill>
                  <a:prstClr val="white"/>
                </a:solidFill>
              </a:rPr>
              <a:t> (</a:t>
            </a:r>
            <a:r>
              <a:rPr lang="es-ES" dirty="0" err="1">
                <a:solidFill>
                  <a:prstClr val="white"/>
                </a:solidFill>
              </a:rPr>
              <a:t>including</a:t>
            </a:r>
            <a:r>
              <a:rPr lang="es-ES" dirty="0">
                <a:solidFill>
                  <a:prstClr val="white"/>
                </a:solidFill>
              </a:rPr>
              <a:t> </a:t>
            </a:r>
            <a:r>
              <a:rPr lang="es-ES" dirty="0" err="1">
                <a:solidFill>
                  <a:prstClr val="white"/>
                </a:solidFill>
              </a:rPr>
              <a:t>emotional</a:t>
            </a:r>
            <a:r>
              <a:rPr lang="es-ES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1187624" y="5013176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VERY SIGNIFICANT IMPROVEMENTS</a:t>
            </a:r>
          </a:p>
        </p:txBody>
      </p:sp>
      <p:cxnSp>
        <p:nvCxnSpPr>
          <p:cNvPr id="13" name="12 Conector recto"/>
          <p:cNvCxnSpPr/>
          <p:nvPr/>
        </p:nvCxnSpPr>
        <p:spPr>
          <a:xfrm>
            <a:off x="0" y="4869160"/>
            <a:ext cx="9144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5" name="14 Conector recto de flecha"/>
          <p:cNvCxnSpPr>
            <a:endCxn id="16" idx="0"/>
          </p:cNvCxnSpPr>
          <p:nvPr/>
        </p:nvCxnSpPr>
        <p:spPr>
          <a:xfrm flipH="1">
            <a:off x="2140290" y="5517232"/>
            <a:ext cx="991550" cy="401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6" name="15 CuadroTexto"/>
          <p:cNvSpPr txBox="1"/>
          <p:nvPr/>
        </p:nvSpPr>
        <p:spPr>
          <a:xfrm>
            <a:off x="611560" y="5918400"/>
            <a:ext cx="3057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>
                <a:solidFill>
                  <a:srgbClr val="FF0000"/>
                </a:solidFill>
              </a:rPr>
              <a:t>Mathematics</a:t>
            </a:r>
            <a:r>
              <a:rPr lang="es-ES" dirty="0">
                <a:solidFill>
                  <a:prstClr val="white"/>
                </a:solidFill>
              </a:rPr>
              <a:t> (Trier, Aarhus, Barcelona)	</a:t>
            </a:r>
          </a:p>
        </p:txBody>
      </p:sp>
      <p:cxnSp>
        <p:nvCxnSpPr>
          <p:cNvPr id="18" name="17 Conector recto de flecha"/>
          <p:cNvCxnSpPr/>
          <p:nvPr/>
        </p:nvCxnSpPr>
        <p:spPr>
          <a:xfrm>
            <a:off x="5436096" y="5517232"/>
            <a:ext cx="93610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4" name="23 CuadroTexto"/>
          <p:cNvSpPr txBox="1"/>
          <p:nvPr/>
        </p:nvSpPr>
        <p:spPr>
          <a:xfrm>
            <a:off x="4788024" y="6021288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</a:rPr>
              <a:t>Reading</a:t>
            </a:r>
            <a:r>
              <a:rPr lang="es-ES" dirty="0">
                <a:solidFill>
                  <a:prstClr val="white"/>
                </a:solidFill>
              </a:rPr>
              <a:t> (Margulies, Barcelona)</a:t>
            </a:r>
          </a:p>
        </p:txBody>
      </p:sp>
    </p:spTree>
    <p:extLst>
      <p:ext uri="{BB962C8B-B14F-4D97-AF65-F5344CB8AC3E}">
        <p14:creationId xmlns:p14="http://schemas.microsoft.com/office/powerpoint/2010/main" val="20849791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PRESCHOOL IS CRUCIAL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187624" y="1988840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es-ES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BY PLAYING AND PLAYING BY LEARNING”</a:t>
            </a:r>
          </a:p>
        </p:txBody>
      </p:sp>
      <p:cxnSp>
        <p:nvCxnSpPr>
          <p:cNvPr id="6" name="5 Conector recto"/>
          <p:cNvCxnSpPr/>
          <p:nvPr/>
        </p:nvCxnSpPr>
        <p:spPr>
          <a:xfrm>
            <a:off x="0" y="2780928"/>
            <a:ext cx="9144000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1043608" y="3284984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KINDERGARTEN (0-5YEARS OLD) IN URUGUAY, COLOMBIA, SPAIN AND OTHER COUNTRIES</a:t>
            </a:r>
          </a:p>
        </p:txBody>
      </p:sp>
      <p:cxnSp>
        <p:nvCxnSpPr>
          <p:cNvPr id="8" name="7 Conector recto"/>
          <p:cNvCxnSpPr/>
          <p:nvPr/>
        </p:nvCxnSpPr>
        <p:spPr>
          <a:xfrm>
            <a:off x="0" y="4437112"/>
            <a:ext cx="9144000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179512" y="4941168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CHESS FOR TEACHING VALUES</a:t>
            </a:r>
          </a:p>
        </p:txBody>
      </p:sp>
    </p:spTree>
    <p:extLst>
      <p:ext uri="{BB962C8B-B14F-4D97-AF65-F5344CB8AC3E}">
        <p14:creationId xmlns:p14="http://schemas.microsoft.com/office/powerpoint/2010/main" val="2352470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36292"/>
            <a:ext cx="3995010" cy="299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1513500"/>
            <a:ext cx="4268259" cy="284183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188640"/>
            <a:ext cx="2304256" cy="65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913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113___02\IMG_35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7092280" cy="4723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88" y="116632"/>
            <a:ext cx="23044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2558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Pictures\113___02\IMG_36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72867"/>
            <a:ext cx="5544616" cy="369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260648"/>
            <a:ext cx="23044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3983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113___02\IMG_36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7884368" cy="525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260648"/>
            <a:ext cx="23044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9753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113___02\IMG_36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07871"/>
            <a:ext cx="7380312" cy="491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88640"/>
            <a:ext cx="23044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5740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Pictures\113___02\IMG_37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3928" y="404664"/>
            <a:ext cx="4824536" cy="321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88640"/>
            <a:ext cx="2304488" cy="65232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143" y="3581901"/>
            <a:ext cx="4627088" cy="308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3236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Pictures\113___02\IMG_37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8244408" cy="549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92386"/>
            <a:ext cx="23044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0726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476672"/>
            <a:ext cx="8686800" cy="1189854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GARDNER´S EIGHT INTELLIGENCES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51520" y="2132856"/>
            <a:ext cx="84249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FFC000"/>
                </a:solidFill>
              </a:rPr>
              <a:t>1. </a:t>
            </a:r>
            <a:r>
              <a:rPr lang="es-ES" dirty="0">
                <a:solidFill>
                  <a:prstClr val="white"/>
                </a:solidFill>
              </a:rPr>
              <a:t>LINGUISTIC</a:t>
            </a:r>
          </a:p>
          <a:p>
            <a:r>
              <a:rPr lang="es-ES" dirty="0">
                <a:solidFill>
                  <a:srgbClr val="FFC000"/>
                </a:solidFill>
              </a:rPr>
              <a:t>2. </a:t>
            </a:r>
            <a:r>
              <a:rPr lang="es-ES" dirty="0">
                <a:solidFill>
                  <a:prstClr val="white"/>
                </a:solidFill>
              </a:rPr>
              <a:t>LOGICAL-MATHEMATICAL</a:t>
            </a:r>
          </a:p>
          <a:p>
            <a:r>
              <a:rPr lang="es-ES" dirty="0">
                <a:solidFill>
                  <a:srgbClr val="FFC000"/>
                </a:solidFill>
              </a:rPr>
              <a:t>3. </a:t>
            </a:r>
            <a:r>
              <a:rPr lang="es-ES" dirty="0">
                <a:solidFill>
                  <a:prstClr val="white"/>
                </a:solidFill>
              </a:rPr>
              <a:t>SPATIAL</a:t>
            </a:r>
          </a:p>
          <a:p>
            <a:r>
              <a:rPr lang="es-ES" dirty="0">
                <a:solidFill>
                  <a:srgbClr val="FFC000"/>
                </a:solidFill>
              </a:rPr>
              <a:t>4. </a:t>
            </a:r>
            <a:r>
              <a:rPr lang="es-ES" dirty="0">
                <a:solidFill>
                  <a:prstClr val="white"/>
                </a:solidFill>
              </a:rPr>
              <a:t>INTRAPERSONAL</a:t>
            </a:r>
          </a:p>
          <a:p>
            <a:r>
              <a:rPr lang="es-ES" dirty="0">
                <a:solidFill>
                  <a:srgbClr val="FFC000"/>
                </a:solidFill>
              </a:rPr>
              <a:t>5. </a:t>
            </a:r>
            <a:r>
              <a:rPr lang="es-ES" dirty="0">
                <a:solidFill>
                  <a:prstClr val="white"/>
                </a:solidFill>
              </a:rPr>
              <a:t>INTERPERSONAL</a:t>
            </a:r>
          </a:p>
          <a:p>
            <a:endParaRPr lang="es-ES" dirty="0">
              <a:solidFill>
                <a:prstClr val="white"/>
              </a:solidFill>
            </a:endParaRPr>
          </a:p>
          <a:p>
            <a:r>
              <a:rPr lang="es-ES" dirty="0">
                <a:solidFill>
                  <a:srgbClr val="FFC000"/>
                </a:solidFill>
              </a:rPr>
              <a:t>6. </a:t>
            </a:r>
            <a:r>
              <a:rPr lang="es-ES" dirty="0">
                <a:solidFill>
                  <a:prstClr val="white"/>
                </a:solidFill>
              </a:rPr>
              <a:t>MUSICAL (CHESS)</a:t>
            </a:r>
            <a:endParaRPr lang="es-ES" dirty="0">
              <a:solidFill>
                <a:srgbClr val="FFC000"/>
              </a:solidFill>
            </a:endParaRPr>
          </a:p>
          <a:p>
            <a:r>
              <a:rPr lang="es-ES" dirty="0">
                <a:solidFill>
                  <a:srgbClr val="FFC000"/>
                </a:solidFill>
              </a:rPr>
              <a:t>7. </a:t>
            </a:r>
            <a:r>
              <a:rPr lang="es-ES" dirty="0">
                <a:solidFill>
                  <a:prstClr val="white"/>
                </a:solidFill>
              </a:rPr>
              <a:t>BODILY-KINESTHETIC (CHESS)</a:t>
            </a:r>
          </a:p>
          <a:p>
            <a:r>
              <a:rPr lang="es-ES" dirty="0">
                <a:solidFill>
                  <a:prstClr val="white"/>
                </a:solidFill>
              </a:rPr>
              <a:t>8. NATURALISTIC?</a:t>
            </a:r>
          </a:p>
        </p:txBody>
      </p:sp>
      <p:sp>
        <p:nvSpPr>
          <p:cNvPr id="5" name="4 Cerrar llave"/>
          <p:cNvSpPr/>
          <p:nvPr/>
        </p:nvSpPr>
        <p:spPr>
          <a:xfrm>
            <a:off x="4283968" y="1772816"/>
            <a:ext cx="468000" cy="2304000"/>
          </a:xfrm>
          <a:prstGeom prst="rightBrac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6" name="5 Flecha derecha"/>
          <p:cNvSpPr/>
          <p:nvPr/>
        </p:nvSpPr>
        <p:spPr>
          <a:xfrm>
            <a:off x="4932040" y="2852936"/>
            <a:ext cx="1728192" cy="288032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04248" y="2780928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CHESS</a:t>
            </a:r>
          </a:p>
        </p:txBody>
      </p:sp>
    </p:spTree>
    <p:extLst>
      <p:ext uri="{BB962C8B-B14F-4D97-AF65-F5344CB8AC3E}">
        <p14:creationId xmlns:p14="http://schemas.microsoft.com/office/powerpoint/2010/main" val="2991999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CHESS AND 21</a:t>
            </a:r>
            <a:r>
              <a:rPr lang="es-ES" sz="2000" dirty="0"/>
              <a:t>ST</a:t>
            </a:r>
            <a:r>
              <a:rPr lang="es-ES" dirty="0"/>
              <a:t> CENTURY:</a:t>
            </a:r>
          </a:p>
          <a:p>
            <a:r>
              <a:rPr lang="es-ES" dirty="0"/>
              <a:t>INTERNET</a:t>
            </a:r>
          </a:p>
          <a:p>
            <a:endParaRPr lang="es-ES" dirty="0"/>
          </a:p>
          <a:p>
            <a:r>
              <a:rPr lang="es-ES" dirty="0"/>
              <a:t>-FLEXIBLE THINKING</a:t>
            </a:r>
          </a:p>
          <a:p>
            <a:r>
              <a:rPr lang="es-ES" dirty="0"/>
              <a:t>-</a:t>
            </a:r>
            <a:r>
              <a:rPr lang="es-ES" dirty="0" err="1"/>
              <a:t>Permanent</a:t>
            </a:r>
            <a:r>
              <a:rPr lang="es-ES" dirty="0"/>
              <a:t> </a:t>
            </a:r>
            <a:r>
              <a:rPr lang="es-ES" dirty="0" err="1"/>
              <a:t>adaptation</a:t>
            </a:r>
            <a:r>
              <a:rPr lang="es-ES" dirty="0"/>
              <a:t> to a </a:t>
            </a:r>
            <a:r>
              <a:rPr lang="es-ES" dirty="0" err="1"/>
              <a:t>reality</a:t>
            </a:r>
            <a:r>
              <a:rPr lang="es-ES" dirty="0"/>
              <a:t> </a:t>
            </a:r>
            <a:r>
              <a:rPr lang="es-ES" dirty="0" err="1"/>
              <a:t>that</a:t>
            </a:r>
            <a:r>
              <a:rPr lang="es-ES" dirty="0"/>
              <a:t> </a:t>
            </a:r>
            <a:r>
              <a:rPr lang="es-ES" dirty="0" err="1"/>
              <a:t>changes</a:t>
            </a:r>
            <a:r>
              <a:rPr lang="es-ES" dirty="0"/>
              <a:t> </a:t>
            </a:r>
            <a:r>
              <a:rPr lang="es-ES" dirty="0" err="1"/>
              <a:t>every</a:t>
            </a:r>
            <a:r>
              <a:rPr lang="es-ES" dirty="0"/>
              <a:t> </a:t>
            </a:r>
            <a:r>
              <a:rPr lang="es-ES" dirty="0" err="1"/>
              <a:t>day</a:t>
            </a:r>
            <a:endParaRPr lang="es-ES" dirty="0"/>
          </a:p>
          <a:p>
            <a:r>
              <a:rPr lang="es-ES" dirty="0"/>
              <a:t>CRITICAL THINKING</a:t>
            </a:r>
          </a:p>
          <a:p>
            <a:r>
              <a:rPr lang="es-ES" dirty="0"/>
              <a:t>-DECISION-MAKING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1748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WAGENSBERG: CHESS TEACHES HOW TO LISTEN</a:t>
            </a:r>
          </a:p>
        </p:txBody>
      </p:sp>
      <p:sp>
        <p:nvSpPr>
          <p:cNvPr id="21506" name="AutoShape 2" descr="data:image/jpeg;base64,/9j/4AAQSkZJRgABAQAAAQABAAD/2wCEAAkGBhQSEBUUEhQVFRUVFRQYEhQUFRcUFBQXFBUXFRUXFRQXHCYeFxklGRQUHy8gIycpLCwsFR4xNTAqNSYrLCkBCQoKDgwOGg8PFywkHxwpLC0pLCwsLCkpKSkpLCwpKSwsLCwsKSksKSwsKSwsKSksLCwpKSwpLCksLCwpLCksLP/AABEIAJkA8AMBIgACEQEDEQH/xAAbAAABBQEBAAAAAAAAAAAAAAADAQIEBQYAB//EAEMQAAEDAgMEBgcFBQgDAQAAAAEAAhEDIQQSMQUGQVETImFxgZEyQlKhscHwBzNygtEUI2Ky8TRDc4OSosLhNURTFf/EABoBAAIDAQEAAAAAAAAAAAAAAAABAgMEBQb/xAAiEQACAwACAwACAwAAAAAAAAAAAQIDERIhBDFBcYETQlH/2gAMAwEAAhEDEQA/AKutiTiq7WU/u6T81SrwLm6MZz7StC0qPh8M2m0MYAGjQDRHCRAKHJwQgU9pTEPlIHroTSgB8pQ9AL05r1IWkkFJmQ8yc0JAOzJGvukISgIAIHJzATZDAQDtEAvE5SLB0AkHlBte6UpcSUY8iTiMQGCXERzBB71MwOH6USx2YxIaRA81nsdtNhLIaXuzcQMuZ0iYiLa+S1GzqgdTaKZLRAg8Zba/l9Ss7tbNCqSINCoS7LDgfMGO0FTn4XqZhPDgYgqvaDRbVe27yJOa+pPuEadp1UrZ+1OlpyHZtOrYm/CPaBSVjG6kDdTIF7FMUPeHEYinTa8CMoJeC2S4TwbIgQE7Zm0mV6Ye3jZzTq1wsQfFaIT0zzhhLTmFJCexqsKwjSlXBcUAIUkpSuTEMcU2U5yYQgBCU0pSEiAKR70gKV7UjVAkGGiMxiAy6m0zASfQ0NCaUTimOQgYN1NMLUVyYSpETqb1IlRRqjygY8Fc5yaCkJQBE2xjujpG8E27eyFTYIl0+tMSXaDwBElN3jx4Lg0GY1HboB53SbumdfBYfIsz0dHxauXs1GycG03cB4CyvaeVogaFVeEEAe9SG1Zvr9clz+bOn/GiyoUmAGeOs/NZ7aG5rS8vouLTxAJA9y0FNwLfrxRMl1YpNFTgjGbFxDm1X0MWTmGU0nuMg69UnkRaexE2HsU4cOJ9CXGxLg3T1jrorbeDZmchwaCQDBgSDooGxdpvzdE/KAdL68rQST7lqrs0w214TqdZpIjXkpDQqXH7NdTxHSNOXX+IHsjgrbD1g5oIIMjULdGWmCceIYLlyRTICpF0pC6Lmw+CBFNvDvEML0bejfVfVcQynT9I5R1j7wqejj9qV4LKNDDtg/ekudry1HkpO77DisTUxrvuxNLCA+wDD6n5jZaUJeyXoibPp1BSYKxa6oGjpCwQ0nsCOnpITEUFQylpsSNbdTsPRjVQbwkloOlhyEeoZsFJYE5tIBV6Swigx80Oo5ExGpQJVqIsQppCeTK4NUiJzAiZU2mEQhLRnAIdd0NJ5AnyCMAoWOxWWQR1YMmR5Rr5JN4hpazBYwkOGbVxzO8eC0WwMICJE6xOlud1mto1wa5JMDhx4K12bj+iaHZurI4j4LmWxcjs0SUUbvJYAEjmYB7ypGH4XPu+QWaZtfpGVHU7loJygzOh07lVDfOrSfJbLbRBtHcsqrbZsc0kel0WRxupTSsJhvtDz+hQedJPqx3rU7P20yqBYtcRofqFJxcSneXZa5QTGs/os1jtkE1ZptBcDcSWOg6XCv3OIGYG4gpH1OkplzeqTF+NidFdUZrejNs2gKrXUywgskPBJzAaGZ1E8UfZeHyt7J6vEx29qNiMMM2dwAJnrAwRz7wU3BVOrGYEcLz4rbW+zDauiSuSJVqMpyy+++1oazCse1lTEHK5znBop0vXcSdJFhzutFi8U2kx1R5hrGlzjyAWL2VujTxzjjMWHk1nZqdLNDW0tKYdFyYE68UmNE874YTDNZh8Pmrua1radOg3OT+bSeJWkwtQuY1zmlji0EsdBLSdQYtIQdm7Fo4duWjTawcYFz3uNz5qakgYyE2q7K0kAuLQSGt1dAmBPE6IkJJTAoGWKktfZDNO6eAq32SJVJ0kKUVDohSZUWSAVWSUGpTU1xQzdSTIsgwlmUd1NdkUtFgxoRGtStYjMalowfRKDtMdVzcpJLSBA48IKuEqjo10eJbXYekLXy0hxzcIhSsLXwjhlbSrPeRZ8OjwDZPuV3vtsMVMYQDrTa8tFi7UEe4KNhqJpUz+7qAcC4hrf9I1WSySXR0qYuS0m/ZZhXOxTyQYZa+vW/6Vv9ouwyCypSZYOIdAGp0txU/cLZ3Rtc913PIdyiRYLS7R6N9M06h9KwkwZAmQeayylsuSNkYNLDzDY2O2gxzW0W0qgPB5a0t5XBFvArW4ba7rdNQqU6oNwz95TcebXD53XYDB16bsodTeJgEhwcPKxV9gcM5oJcZJ4xEdyjKe/CX8fH6SMNi5A1HGDr5I9KqKTbgloN41gm1uOvvUGtUufoacuAT8PU6R+Q6cfrvShJkJwTR1bG0qrCG5iG3BiHNJ9k6c1S7OonO58ZfZaTcZtZ587cwnbGx9Rtath6jQMr3FnVjMyeqZ4qo2ntg0cSwZxleQ2AATA4nierHmtdE3Kf4MnkVqNef6agJyYx4IkGx4p66RyTMb5E1n0ME3/wBh+aoeVKlDneZ+C0dR7KTJcWsY0auIa0AWFz2Km3i3TGKeyoKtSjUpgta+n7LrkEeJuDxVbT+zim52bE16+IuID3ZW25xM+5JklhO2fvvTxFcU8PSrVW5gH1Q2KTAZ6xJ4WWjQ8Lhm02hrGhrWiGtaIAHcilIGNITIuioTkAVuUJWASgtqppq3UMJkwG6I16htqotN90YLSWUwrmvTS5ACFIFziuamII1qI1MBTsyQDwueklcgDAb3vLdohxMA0qcf7gfeCqveDbcNa0Gb9Y9itvtKp5a9B3NjgT+F8/B6ye2GjyDfessorn2dSmeVdG93X+0Ok2n1h1miCBfssrX/APcZjmupto1ZcOq4sLWg+0H8INxxXnG6FGg57hVewS0wCRfunivTNlbz4dtNrDVBy65WPd5ZQR/VUTik8RrrlJrTNYDbtXBYg0MQZ9ipwMr0PDY5tSmCIIWI3vxeHxDA4B1UNPWyU35mj2rt4KZuG8ijDiSMxDHH1mjQx7lXJJLSTk30zS4pkARcldhm5XjtSl1h2aeCa53LnbsM/BUoH6Je2WBlM1AAXNaQNLm+UDlLiF5a/ZD+mY8NaSPXlzg3vYbgzFvktNtTbtXEGmwMaCMxewGc5azNlnh2d6k7PoBzs5plpFusZNraR+q6lNMoxUmvZzvJln6J2AolrADM63Mm/M8T+qlNTJTmuWw5gRNS5kwlIY9JKbmSFACkpq6U3MjAKAVLp4uowKkUyokg7URjkEOXZ0ATGOTiVFZVTy9IYQlK1yAXp7HpiJOZdnQcydmURh8ycHKOXrhVQBnvtIw2bCsf/wDOoJ7njKfeGrJ7TwbKuEZUGs5XeAXpOOwza9F9J/ovbB5jiCO0GD4LyfEuqYdz8PUtlfPYbGHDsIgqi2LbTRr8eaxxZabpbMguhrdLEta6/ivS9kUnts6C3gcoFuGlgvPd18eA/laF6bs3Ggt+vgsM23Ls6kElDomupgiI1i3BUGwGBlANNsrnz/qKvsRjmsbJIWNp7eYXloPrG/iq8YtNHWqhrVFqYqBJ0FyewKDVxGc62F3H4AdqjftYqWaeqDE8yNAOydSraKZXTUUOclFaxNjUc+MBiAKdRx/E9wB8IcAtJiKUQfDyULdrAw+q4wYysBH8Mvf/ALnAflCucTRmm7z8rr01iXHivhyrVqK6U4FBDk+VjMITOkLkMuSZkAEJSOchkpuZGAEL03MmOKZmQMo2uR2OUVpupGayrZILmSOchhy7MhAGpFGLkBidmSAex3NGYVGDkVrkhhw5I96bnQ3uQA/pEmeyjvcuFRAD9obUbQouqP0aNOZ4DxK8X2ntl9au+q8yXG/ZyA5AaQtd9oW0i/JRYZaOs+L9bQC3IT5rB1mRZT49FiWLS1weOe27TdaPZ28eKMQ4LFYerw8lY4XaRYs1le/DXXa19PTsAx1ZuavULrWaOq0eA1UGpgGCoXNsJsAszs3eCoXMDpZTqPDM1s1zEtB4TF9Frm0Q2zdfaJnS5LnchrKoh4028LZeRH4uwzm9IMkkMHpxMuJvDjrflyU3AOZBeIaxgOUiAAGDrOHMNE6cUCjhA6kBcTPGCAbuc6OMQfEBTMbhJbRw7RArPY3L7NJkOd3Ehvv7F6CiiNEMX7Ia5PWavYGHigyRDnDMRyL+tHgIHgqb7R9ujDYTo2mKtY5WRq1gIL3dlhl73LXUqcDlqeQ+oXgm+u8P7Zj6lRv3Y6lLtZTsHeJl3is9s+iqTLHZ32iPbDarA+BGZpyuPaeBK1eyt6KFezX5Xew+x8DofAryR7gm0XXtKyqTM7gj3OEhXmOyN769GGz0jPZeZgdjtWrX7M30o1YDppOPtejP4xYeMKakmVODRekphKcdEwqZWcSmFISklMCkGqKHKMH6pweqsLA2dK16DKexAEphSlyG16QvUBhWuTw5RRUTw9AyR0iYXqs2nt+jQ+8d1jo0XcfDgO9Yvb2+FSqC2n1GHUD0nDtI+AQCWmk23vnRoSG/vHjg09UHtd+ixmM3oxOKeGBxaHGAxnVHidSqSotJuNsvO91SNBlbPM3PujzVkI8nhYo94SK+zcrQ0CYAHb3+Ko9q4XKJNuAXoNWhLo4jh9eKy28tDMWn1cwHZAEla7K8RbPpGWqUi2CjYfrPa06FzQfEgIT3deXDjcfopOBPWBGoIIPIgyD5wsLK4v4aHePDgVqDWSSHNbYGPSAAA8FssoDiHaC9UzYNmW0x/ETExr2youHe15FZoJc4xQm8nRzu70gDyBVhgKQmSQWUyXOJn95U4uty0A5rfRVi5MnCP0u9l0i9xzDkXzFhq2n8z/RTdkUelxr6nq0m5Gfjf6UHsbA/MmQaVEQP3jzYTbO7hPIW8Gq72ThmYejLiA1oc+o8wBaXPcfeVbOWIvfSKH7VN5v2fCdCw/vK4Lbatpj03ePojvPJeJtoZhf/AE/qrLejb7sZiqld0w4xSb7NNtmNjuv3kqHRZlbfl9QuZOWszvsBiRHgh4S6THVbfJOwdgO3xVYiW0pZI+fzSMNuf9V2bQakzCQy62RvVWoQ0dZvsOkgdx1b9WWs2fvrh6sB2am4+2OrP4x84XnmUAfE87pD8FNSaK5QTPXyAbi86EXCSFj9wtqkvdQcbZS6mCdCIkCeHHwK2pYrVLShxxmTzJ7XIAcngqJIkZkoeg512dIZJ6RNNVAdUQjUSAk9KoG3tufs9KRGd1mA8+JPYP0RekWG3px5dWcJszqt/wCR8z7kiSRBFZz3F7iXOJuTcntKZV7U7AixP12IVYybeKRYAcF6fulgRSw7WkCTrfjMu+uxYPYOA6TENHAGT4f0XqmFohrABy4jWTN+a2+NH+xZBfSLjCGsJGpMAcLql2hhA7KLdWXHtJsJ7NT5Kfi6hdWIBEMHYL8deP6qqZUBdVL7h1RwaDpDer8irvIlkfyRmzKY3ATUdHfOo77artm7OFWsKejB1qp/hbrc89B3q4diqdLOWtgOiBwAAgRyHFXG7GyulcJEB0Pq9393T7+PmstUOciEY6y7oYTJTDwIfUAZSbp0bItHKwnuCudnYIZ2Ux6LQHvNu5gPaSCfyoFKnneXkw2mCGydI9J0dmngealYSo6AwfeYgyTqWMgXPaGgeJXSl0jWkWuzWdLVNX1WyylyJ0e7/j5qh+1zeXosM3CMMPr9apFy2k02H5nDyaea2bn08Nhy93Vp0mcNYbYAc3E27SV4HvXj3V8Y+o9wc58E5bimAIFMfhsJ53WC6z4QmytwrXePD9VNqNIHD6+vcmYYCOw6fr5puOeImViKirxbpeAFY4NpjTh+n6qrnNUJV3RIAJ7LX7YTYkEDAAey/hzQsOyZPdx0vZR+kzOIGnrX1PBSC66iMLYjX5fX/aCTb5+PanNF/imR8O5ABcNiXMe17TDmkEHkRdes7Ox4rUmVG6OAMcj6w8DbwXkMrcbgbQmm+idWHM3ucYPkf5lZFlU11oIrgU86pQhkRhqLs9k4pECGuemOejFCqIGQNq7TFGmXcdGjmTp4cfBYKs8u1NySSe+/zWs3p9Cn+I/BZlnpBBNeh9SrlZZBmB36qVjvV/KmV9PNIkabcjZ9i+DJ0WvxWIFNjnnRjSSD8OGp+Kp91vuR3q03j/s4/wAv+dq6tS4wRcuolRhJa3M4yTLnaG8SfAC3gqTBVBVwrY9LM4O7BJcfctDifuan4av8qze7H3T/AMR/lCo8n4ihg3tz1ACBAgkDjBhrR3my9DwODNDD3+8f6X4na+AgDwWN2L/aGf41L5r0LafqK3xklHS6tdESq0BraVhIzVHfwNvf8RHuK0W7mFJBrvEOqAdGPZpi7QO89aO0clm9pf33+Ez5rd4X7tncPgnbL4W/DA/bNt3JRp4Vpg1D0lWD6jDDB4vk/wCWvJsO3jxPVHjqfL4rcfa7/wCTP+FR/lWSo8O75hc6x6zO/Ycxl5R9HwVdjcUC4N5AdytsT6P5VS4z73y+AVcRSEw9PrSpuLrQ0DW1u8nTzTMPxRcdq3vCA+AKLYHxPipFPtMc+HuTW6/Xai09AkBzb8O8rj38LqUdB4fFJz/D8gkBFcIurnc+uW4yn/EHNPcWk/EBVjvryVpux/bKXf8AIqSIv0f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20650" y="-876300"/>
            <a:ext cx="2857500" cy="182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pic>
        <p:nvPicPr>
          <p:cNvPr id="5" name="4 Imagen" descr="JORGE WAGENSBER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2348880"/>
            <a:ext cx="4824536" cy="3464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CuadroTexto"/>
          <p:cNvSpPr txBox="1"/>
          <p:nvPr/>
        </p:nvSpPr>
        <p:spPr>
          <a:xfrm>
            <a:off x="6407696" y="3140968"/>
            <a:ext cx="27363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3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56545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OTHER SOCIAL USES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ln>
            <a:solidFill>
              <a:srgbClr val="FFC000"/>
            </a:solidFill>
          </a:ln>
        </p:spPr>
        <p:txBody>
          <a:bodyPr/>
          <a:lstStyle/>
          <a:p>
            <a:endParaRPr lang="es-ES" dirty="0"/>
          </a:p>
          <a:p>
            <a:r>
              <a:rPr lang="es-ES" dirty="0"/>
              <a:t>HYPERACTIV (ADHD)</a:t>
            </a:r>
          </a:p>
          <a:p>
            <a:r>
              <a:rPr lang="es-ES" dirty="0"/>
              <a:t>AUTISM</a:t>
            </a:r>
          </a:p>
          <a:p>
            <a:r>
              <a:rPr lang="es-ES" dirty="0"/>
              <a:t>ASPERGER SYNDROME</a:t>
            </a:r>
          </a:p>
          <a:p>
            <a:r>
              <a:rPr lang="es-ES" dirty="0"/>
              <a:t>CHILDREN WITH CANCER</a:t>
            </a:r>
          </a:p>
          <a:p>
            <a:r>
              <a:rPr lang="es-ES" dirty="0"/>
              <a:t>DOWN SYNDROM</a:t>
            </a:r>
          </a:p>
          <a:p>
            <a:r>
              <a:rPr lang="es-ES" dirty="0"/>
              <a:t>BLIND/DEAF-MUTE/DISABLED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31899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36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OTHER SOCIAL USES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ln>
            <a:solidFill>
              <a:srgbClr val="FFC000"/>
            </a:solidFill>
          </a:ln>
        </p:spPr>
        <p:txBody>
          <a:bodyPr/>
          <a:lstStyle/>
          <a:p>
            <a:endParaRPr lang="es-ES" dirty="0"/>
          </a:p>
          <a:p>
            <a:r>
              <a:rPr lang="es-ES" dirty="0"/>
              <a:t>UNEMPLOYED</a:t>
            </a:r>
          </a:p>
          <a:p>
            <a:r>
              <a:rPr lang="es-ES" dirty="0"/>
              <a:t>INDIGENTS</a:t>
            </a:r>
          </a:p>
          <a:p>
            <a:r>
              <a:rPr lang="es-ES" dirty="0"/>
              <a:t>SERIOUS MENTAL ILLNESS</a:t>
            </a:r>
          </a:p>
          <a:p>
            <a:r>
              <a:rPr lang="es-ES" dirty="0"/>
              <a:t>PRISONS</a:t>
            </a:r>
          </a:p>
          <a:p>
            <a:r>
              <a:rPr lang="es-ES" dirty="0"/>
              <a:t>REFORMATORIES (</a:t>
            </a:r>
            <a:r>
              <a:rPr lang="es-ES" dirty="0" err="1"/>
              <a:t>remand</a:t>
            </a:r>
            <a:r>
              <a:rPr lang="es-ES" dirty="0"/>
              <a:t> </a:t>
            </a:r>
            <a:r>
              <a:rPr lang="es-ES" dirty="0" err="1"/>
              <a:t>homes</a:t>
            </a:r>
            <a:r>
              <a:rPr lang="es-ES" dirty="0"/>
              <a:t>)</a:t>
            </a:r>
          </a:p>
          <a:p>
            <a:r>
              <a:rPr lang="es-ES" dirty="0"/>
              <a:t>DRUG ADDICTS REHABILITATION</a:t>
            </a:r>
          </a:p>
        </p:txBody>
      </p:sp>
    </p:spTree>
    <p:extLst>
      <p:ext uri="{BB962C8B-B14F-4D97-AF65-F5344CB8AC3E}">
        <p14:creationId xmlns:p14="http://schemas.microsoft.com/office/powerpoint/2010/main" val="33946253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756592" y="857232"/>
            <a:ext cx="10225136" cy="1470025"/>
          </a:xfrm>
        </p:spPr>
        <p:txBody>
          <a:bodyPr>
            <a:normAutofit/>
          </a:bodyPr>
          <a:lstStyle/>
          <a:p>
            <a:pPr algn="ctr"/>
            <a:br>
              <a:rPr lang="es-ES" b="1" dirty="0"/>
            </a:br>
            <a:r>
              <a:rPr lang="es-ES" b="1" u="sng" dirty="0"/>
              <a:t>CHESS:</a:t>
            </a:r>
            <a:r>
              <a:rPr lang="es-ES" b="1" dirty="0"/>
              <a:t> </a:t>
            </a:r>
            <a:r>
              <a:rPr lang="es-ES" b="1" dirty="0">
                <a:latin typeface="Calibri" pitchFamily="34" charset="0"/>
              </a:rPr>
              <a:t>THE BEST GYM FOR THE MIND</a:t>
            </a:r>
            <a:endParaRPr lang="es-ES" b="1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3 Imagen" descr="GIMNASIO MENT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068960"/>
            <a:ext cx="3819939" cy="29660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tabler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7" y="3068960"/>
            <a:ext cx="3888433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110068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8964488" cy="1399032"/>
          </a:xfrm>
        </p:spPr>
        <p:txBody>
          <a:bodyPr/>
          <a:lstStyle/>
          <a:p>
            <a:pPr algn="ctr"/>
            <a:r>
              <a:rPr lang="es-E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CHESS  vs. ALZHEIMER</a:t>
            </a:r>
          </a:p>
        </p:txBody>
      </p:sp>
      <p:pic>
        <p:nvPicPr>
          <p:cNvPr id="4" name="3 Imagen" descr="ancianos jugando ajedre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2132856"/>
            <a:ext cx="3883578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6" name="5 Conector recto de flecha"/>
          <p:cNvCxnSpPr/>
          <p:nvPr/>
        </p:nvCxnSpPr>
        <p:spPr>
          <a:xfrm flipH="1">
            <a:off x="2267744" y="4797152"/>
            <a:ext cx="1368152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 de flecha"/>
          <p:cNvCxnSpPr/>
          <p:nvPr/>
        </p:nvCxnSpPr>
        <p:spPr>
          <a:xfrm>
            <a:off x="5724128" y="4797152"/>
            <a:ext cx="1296144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1619672" y="5877272"/>
            <a:ext cx="15841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2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MEMORY		</a:t>
            </a:r>
          </a:p>
        </p:txBody>
      </p:sp>
      <p:sp>
        <p:nvSpPr>
          <p:cNvPr id="10" name="9 Más"/>
          <p:cNvSpPr/>
          <p:nvPr/>
        </p:nvSpPr>
        <p:spPr>
          <a:xfrm>
            <a:off x="1043608" y="5877272"/>
            <a:ext cx="611560" cy="504056"/>
          </a:xfrm>
          <a:prstGeom prst="mathPlus">
            <a:avLst>
              <a:gd name="adj1" fmla="val 23520"/>
            </a:avLst>
          </a:prstGeom>
          <a:solidFill>
            <a:srgbClr val="00B05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1800" dirty="0">
              <a:solidFill>
                <a:srgbClr val="0039A6"/>
              </a:solidFill>
            </a:endParaRPr>
          </a:p>
        </p:txBody>
      </p:sp>
      <p:sp>
        <p:nvSpPr>
          <p:cNvPr id="11" name="10 Más"/>
          <p:cNvSpPr/>
          <p:nvPr/>
        </p:nvSpPr>
        <p:spPr>
          <a:xfrm>
            <a:off x="5148064" y="5877272"/>
            <a:ext cx="611560" cy="504056"/>
          </a:xfrm>
          <a:prstGeom prst="mathPlus">
            <a:avLst>
              <a:gd name="adj1" fmla="val 23520"/>
            </a:avLst>
          </a:prstGeom>
          <a:solidFill>
            <a:srgbClr val="00B05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1800">
              <a:solidFill>
                <a:prstClr val="black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724128" y="5877272"/>
            <a:ext cx="30243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2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CONCENTRATION</a:t>
            </a:r>
          </a:p>
        </p:txBody>
      </p:sp>
    </p:spTree>
    <p:extLst>
      <p:ext uri="{BB962C8B-B14F-4D97-AF65-F5344CB8AC3E}">
        <p14:creationId xmlns:p14="http://schemas.microsoft.com/office/powerpoint/2010/main" val="6087327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1412776"/>
            <a:ext cx="914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CONCLUSSION: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4000" b="1" dirty="0">
              <a:solidFill>
                <a:srgbClr val="7DD0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 err="1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The</a:t>
            </a:r>
            <a:r>
              <a:rPr lang="es-ES" sz="4000" b="1" dirty="0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</a:t>
            </a:r>
            <a:r>
              <a:rPr lang="es-ES" sz="4000" b="1" dirty="0" err="1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frequent</a:t>
            </a:r>
            <a:r>
              <a:rPr lang="es-ES" sz="4000" b="1" dirty="0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</a:t>
            </a:r>
            <a:r>
              <a:rPr lang="es-ES" sz="4000" b="1" dirty="0" err="1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practice</a:t>
            </a:r>
            <a:r>
              <a:rPr lang="es-ES" sz="4000" b="1" dirty="0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of </a:t>
            </a:r>
            <a:r>
              <a:rPr lang="es-ES" sz="4000" b="1" dirty="0" err="1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chess</a:t>
            </a:r>
            <a:r>
              <a:rPr lang="es-ES" sz="4000" b="1" dirty="0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</a:t>
            </a:r>
            <a:r>
              <a:rPr lang="es-ES" sz="4000" b="1" dirty="0" err="1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slows</a:t>
            </a:r>
            <a:r>
              <a:rPr lang="es-ES" sz="4000" b="1" dirty="0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</a:t>
            </a:r>
            <a:r>
              <a:rPr lang="es-ES" sz="4000" b="1" dirty="0" err="1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brain</a:t>
            </a:r>
            <a:r>
              <a:rPr lang="es-ES" sz="4000" b="1" dirty="0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</a:t>
            </a:r>
            <a:r>
              <a:rPr lang="es-ES" sz="4000" b="1" dirty="0" err="1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ageing</a:t>
            </a:r>
            <a:r>
              <a:rPr lang="es-ES" sz="4000" b="1" dirty="0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, and can </a:t>
            </a:r>
            <a:r>
              <a:rPr lang="es-ES" sz="4000" b="1" dirty="0" err="1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prevent</a:t>
            </a:r>
            <a:r>
              <a:rPr lang="es-ES" sz="4000" b="1" dirty="0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</a:t>
            </a:r>
            <a:r>
              <a:rPr lang="es-ES" sz="4000" b="1" dirty="0" err="1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or</a:t>
            </a:r>
            <a:r>
              <a:rPr lang="es-ES" sz="4000" b="1" dirty="0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</a:t>
            </a:r>
            <a:r>
              <a:rPr lang="es-ES" sz="4000" b="1" dirty="0" err="1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delay</a:t>
            </a:r>
            <a:r>
              <a:rPr lang="es-ES" sz="4000" b="1" dirty="0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</a:t>
            </a:r>
            <a:r>
              <a:rPr lang="es-ES" sz="4000" b="1" dirty="0" err="1">
                <a:solidFill>
                  <a:srgbClr val="7DD0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Alzheimer´s</a:t>
            </a:r>
            <a:endParaRPr lang="es-ES" sz="4000" b="1" dirty="0">
              <a:solidFill>
                <a:srgbClr val="7DD03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0936321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23528" y="1700808"/>
            <a:ext cx="8229600" cy="4572000"/>
          </a:xfrm>
        </p:spPr>
        <p:txBody>
          <a:bodyPr>
            <a:normAutofit fontScale="92500" lnSpcReduction="20000"/>
          </a:bodyPr>
          <a:lstStyle/>
          <a:p>
            <a:pPr marL="64008" indent="0" algn="ctr">
              <a:buNone/>
            </a:pPr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Emma Pérez, director, </a:t>
            </a:r>
          </a:p>
          <a:p>
            <a:pPr marL="64008" indent="0" algn="ctr">
              <a:buNone/>
            </a:pPr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European </a:t>
            </a:r>
            <a:r>
              <a:rPr lang="es-ES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School</a:t>
            </a:r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Madrid </a:t>
            </a:r>
          </a:p>
          <a:p>
            <a:pPr marL="64008" indent="0" algn="ctr">
              <a:buNone/>
            </a:pPr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chess</a:t>
            </a:r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es-ES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curriculum</a:t>
            </a:r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since</a:t>
            </a:r>
            <a:r>
              <a:rPr lang="es-E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1998):</a:t>
            </a:r>
            <a:endParaRPr lang="fr-FR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dirty="0"/>
          </a:p>
          <a:p>
            <a:r>
              <a:rPr lang="es-ES" dirty="0"/>
              <a:t>“</a:t>
            </a:r>
            <a:r>
              <a:rPr lang="es-ES" dirty="0" err="1"/>
              <a:t>There</a:t>
            </a:r>
            <a:r>
              <a:rPr lang="es-ES" dirty="0"/>
              <a:t> </a:t>
            </a:r>
            <a:r>
              <a:rPr lang="es-ES" dirty="0" err="1"/>
              <a:t>is</a:t>
            </a:r>
            <a:r>
              <a:rPr lang="es-ES" dirty="0"/>
              <a:t> no </a:t>
            </a:r>
            <a:r>
              <a:rPr lang="es-ES" dirty="0" err="1"/>
              <a:t>other</a:t>
            </a:r>
            <a:r>
              <a:rPr lang="es-ES" dirty="0"/>
              <a:t> </a:t>
            </a:r>
            <a:r>
              <a:rPr lang="es-ES" dirty="0" err="1"/>
              <a:t>activity</a:t>
            </a:r>
            <a:r>
              <a:rPr lang="es-ES" dirty="0"/>
              <a:t> as </a:t>
            </a:r>
            <a:r>
              <a:rPr lang="es-ES" dirty="0" err="1"/>
              <a:t>powerful</a:t>
            </a:r>
            <a:r>
              <a:rPr lang="es-ES" dirty="0"/>
              <a:t> as </a:t>
            </a:r>
            <a:r>
              <a:rPr lang="es-ES" dirty="0" err="1"/>
              <a:t>chess</a:t>
            </a:r>
            <a:r>
              <a:rPr lang="es-ES" dirty="0"/>
              <a:t> in </a:t>
            </a:r>
            <a:r>
              <a:rPr lang="es-ES" dirty="0" err="1"/>
              <a:t>Preschool</a:t>
            </a:r>
            <a:r>
              <a:rPr lang="es-ES" dirty="0"/>
              <a:t> </a:t>
            </a:r>
            <a:r>
              <a:rPr lang="es-ES" dirty="0" err="1"/>
              <a:t>or</a:t>
            </a:r>
            <a:r>
              <a:rPr lang="es-ES" dirty="0"/>
              <a:t> </a:t>
            </a:r>
            <a:r>
              <a:rPr lang="es-ES" dirty="0" err="1"/>
              <a:t>Primary</a:t>
            </a:r>
            <a:r>
              <a:rPr lang="es-ES" dirty="0"/>
              <a:t>, </a:t>
            </a:r>
            <a:r>
              <a:rPr lang="es-ES" dirty="0" err="1"/>
              <a:t>because</a:t>
            </a:r>
            <a:r>
              <a:rPr lang="es-ES" dirty="0"/>
              <a:t> of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number</a:t>
            </a:r>
            <a:r>
              <a:rPr lang="es-ES" dirty="0"/>
              <a:t> of neuronal </a:t>
            </a:r>
            <a:r>
              <a:rPr lang="es-ES" dirty="0" err="1"/>
              <a:t>connections</a:t>
            </a:r>
            <a:r>
              <a:rPr lang="es-ES" dirty="0"/>
              <a:t> </a:t>
            </a:r>
            <a:r>
              <a:rPr lang="es-ES" dirty="0" err="1"/>
              <a:t>it</a:t>
            </a:r>
            <a:r>
              <a:rPr lang="es-ES" dirty="0"/>
              <a:t> produces”</a:t>
            </a:r>
          </a:p>
          <a:p>
            <a:endParaRPr lang="fr-FR" dirty="0"/>
          </a:p>
          <a:p>
            <a:r>
              <a:rPr lang="es-ES" dirty="0"/>
              <a:t>“Internet </a:t>
            </a:r>
            <a:r>
              <a:rPr lang="es-ES" dirty="0" err="1"/>
              <a:t>teaches</a:t>
            </a:r>
            <a:r>
              <a:rPr lang="es-ES" dirty="0"/>
              <a:t> </a:t>
            </a:r>
            <a:r>
              <a:rPr lang="es-ES" dirty="0" err="1"/>
              <a:t>all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rivers</a:t>
            </a:r>
            <a:r>
              <a:rPr lang="es-ES" dirty="0"/>
              <a:t> and </a:t>
            </a:r>
            <a:r>
              <a:rPr lang="es-ES" dirty="0" err="1"/>
              <a:t>lakes</a:t>
            </a:r>
            <a:r>
              <a:rPr lang="es-ES" dirty="0"/>
              <a:t> of </a:t>
            </a:r>
            <a:r>
              <a:rPr lang="es-ES" dirty="0" err="1"/>
              <a:t>the</a:t>
            </a:r>
            <a:r>
              <a:rPr lang="es-ES" dirty="0"/>
              <a:t> World, </a:t>
            </a:r>
            <a:r>
              <a:rPr lang="es-ES" dirty="0" err="1"/>
              <a:t>but</a:t>
            </a:r>
            <a:r>
              <a:rPr lang="es-ES" dirty="0"/>
              <a:t> </a:t>
            </a:r>
            <a:r>
              <a:rPr lang="es-ES" dirty="0" err="1"/>
              <a:t>chess</a:t>
            </a:r>
            <a:r>
              <a:rPr lang="es-ES" dirty="0"/>
              <a:t> </a:t>
            </a:r>
            <a:r>
              <a:rPr lang="es-ES" dirty="0" err="1"/>
              <a:t>teaches</a:t>
            </a:r>
            <a:r>
              <a:rPr lang="es-ES" dirty="0"/>
              <a:t> </a:t>
            </a:r>
            <a:r>
              <a:rPr lang="es-ES" dirty="0" err="1"/>
              <a:t>how</a:t>
            </a:r>
            <a:r>
              <a:rPr lang="es-ES" dirty="0"/>
              <a:t> to </a:t>
            </a:r>
            <a:r>
              <a:rPr lang="es-ES" dirty="0" err="1"/>
              <a:t>think</a:t>
            </a:r>
            <a:r>
              <a:rPr lang="es-ES" dirty="0"/>
              <a:t>”.</a:t>
            </a:r>
            <a:endParaRPr lang="fr-FR" dirty="0"/>
          </a:p>
          <a:p>
            <a:endParaRPr lang="fr-FR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113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63" y="1857375"/>
            <a:ext cx="8229600" cy="4572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448056" indent="-384048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4400" b="1" i="1" u="sng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HINDU PROVERB:</a:t>
            </a:r>
          </a:p>
          <a:p>
            <a:pPr marL="448056" indent="-384048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4400" b="1" i="1" u="sng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448056" indent="-384048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4400" b="1" i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“ CHESS IS A SEA IN WHICH A GNAT MAY DRINK AND AN ELEPHANT MAY BATHE ”</a:t>
            </a:r>
          </a:p>
        </p:txBody>
      </p:sp>
    </p:spTree>
    <p:extLst>
      <p:ext uri="{BB962C8B-B14F-4D97-AF65-F5344CB8AC3E}">
        <p14:creationId xmlns:p14="http://schemas.microsoft.com/office/powerpoint/2010/main" val="182412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63" y="1857375"/>
            <a:ext cx="8229600" cy="4572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448056" indent="-384048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4400" b="1" i="1" u="sng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leontxo@leontxo.com</a:t>
            </a:r>
          </a:p>
        </p:txBody>
      </p:sp>
    </p:spTree>
    <p:extLst>
      <p:ext uri="{BB962C8B-B14F-4D97-AF65-F5344CB8AC3E}">
        <p14:creationId xmlns:p14="http://schemas.microsoft.com/office/powerpoint/2010/main" val="1646106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Brí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Brí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presentaciones\Azur.pot</Template>
  <TotalTime>3555</TotalTime>
  <Words>729</Words>
  <Application>Microsoft Office PowerPoint</Application>
  <PresentationFormat>Presentación en pantalla (4:3)</PresentationFormat>
  <Paragraphs>289</Paragraphs>
  <Slides>39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39</vt:i4>
      </vt:variant>
    </vt:vector>
  </HeadingPairs>
  <TitlesOfParts>
    <vt:vector size="49" baseType="lpstr">
      <vt:lpstr>Arial</vt:lpstr>
      <vt:lpstr>Calibri</vt:lpstr>
      <vt:lpstr>Century Gothic</vt:lpstr>
      <vt:lpstr>Times New Roman</vt:lpstr>
      <vt:lpstr>Verdana</vt:lpstr>
      <vt:lpstr>Wingdings</vt:lpstr>
      <vt:lpstr>Wingdings 2</vt:lpstr>
      <vt:lpstr>Brío</vt:lpstr>
      <vt:lpstr>5_Brío</vt:lpstr>
      <vt:lpstr>7_Brío</vt:lpstr>
      <vt:lpstr>  THE EDUCATIONAL POWER OF CHESS </vt:lpstr>
      <vt:lpstr>Presentación de PowerPoint</vt:lpstr>
      <vt:lpstr>  Spanish Journal of Psychology, 2012/2016. Aciego, García and Betancort   Universidad de La Laguna,  Tenerife, España.</vt:lpstr>
      <vt:lpstr>A VERY EFFICIENT APPROACH</vt:lpstr>
      <vt:lpstr>VERY STRONG CONNECTION: SCHOLASTIC-COMPETITION</vt:lpstr>
      <vt:lpstr>Is the chess board simmetrical?</vt:lpstr>
      <vt:lpstr>  DIAGONAL AXIS: YES!</vt:lpstr>
      <vt:lpstr>Presentación de PowerPoint</vt:lpstr>
      <vt:lpstr>Presentación de PowerPoint</vt:lpstr>
      <vt:lpstr>Presentación de PowerPoint</vt:lpstr>
      <vt:lpstr>¿How many squares are on the chess board?</vt:lpstr>
      <vt:lpstr>Circunferences on a square??</vt:lpstr>
      <vt:lpstr>Three dimensions geometry??</vt:lpstr>
      <vt:lpstr>Presentación de PowerPoint</vt:lpstr>
      <vt:lpstr>Problems with different quarters</vt:lpstr>
      <vt:lpstr>  Chess and Arithmetic</vt:lpstr>
      <vt:lpstr>Presentación de PowerPoint</vt:lpstr>
      <vt:lpstr>THE REVOLUTIONARY PAWNS</vt:lpstr>
      <vt:lpstr>Cold War,  Hot Board.</vt:lpstr>
      <vt:lpstr>120 YEARS OF WORLDWIDE RESEARCH</vt:lpstr>
      <vt:lpstr>PRESCHOOL IS CRUCIAL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GARDNER´S EIGHT INTELLIGENCES</vt:lpstr>
      <vt:lpstr>Presentación de PowerPoint</vt:lpstr>
      <vt:lpstr>WAGENSBERG: CHESS TEACHES HOW TO LISTEN</vt:lpstr>
      <vt:lpstr>OTHER SOCIAL USES</vt:lpstr>
      <vt:lpstr>OTHER SOCIAL USES</vt:lpstr>
      <vt:lpstr> CHESS: THE BEST GYM FOR THE MIND</vt:lpstr>
      <vt:lpstr>CHESS  vs. ALZHEIMER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 RAZONES PARA APOYAR EL AJEDREZ</dc:title>
  <dc:creator>Mikel</dc:creator>
  <cp:lastModifiedBy>Leontxo García Olasagasti</cp:lastModifiedBy>
  <cp:revision>107</cp:revision>
  <dcterms:created xsi:type="dcterms:W3CDTF">2008-07-03T18:58:52Z</dcterms:created>
  <dcterms:modified xsi:type="dcterms:W3CDTF">2019-04-18T10:55:34Z</dcterms:modified>
</cp:coreProperties>
</file>